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Black"/>
      <p:bold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Source Code Pro"/>
      <p:regular r:id="rId35"/>
      <p:bold r:id="rId36"/>
      <p:italic r:id="rId37"/>
      <p:boldItalic r:id="rId38"/>
    </p:embeddedFont>
    <p:embeddedFont>
      <p:font typeface="Source Code Pro Black"/>
      <p:bold r:id="rId39"/>
      <p:boldItalic r:id="rId40"/>
    </p:embeddedFont>
    <p:embeddedFont>
      <p:font typeface="Montserrat Light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  <p:embeddedFont>
      <p:font typeface="DM Serif Display"/>
      <p:regular r:id="rId49"/>
      <p:italic r:id="rId50"/>
    </p:embeddedFont>
    <p:embeddedFont>
      <p:font typeface="Nunito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EA95C2B-742F-4C3E-8345-922DCB7DDF29}">
  <a:tblStyle styleId="{AEA95C2B-742F-4C3E-8345-922DCB7DDF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B843747-A9AA-4A45-A2BF-3FD20490855C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Black-boldItalic.fntdata"/><Relationship Id="rId42" Type="http://schemas.openxmlformats.org/officeDocument/2006/relationships/font" Target="fonts/MontserratLight-bold.fntdata"/><Relationship Id="rId41" Type="http://schemas.openxmlformats.org/officeDocument/2006/relationships/font" Target="fonts/MontserratLight-regular.fntdata"/><Relationship Id="rId44" Type="http://schemas.openxmlformats.org/officeDocument/2006/relationships/font" Target="fonts/MontserratLight-boldItalic.fntdata"/><Relationship Id="rId43" Type="http://schemas.openxmlformats.org/officeDocument/2006/relationships/font" Target="fonts/MontserratLight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schemas.openxmlformats.org/officeDocument/2006/relationships/font" Target="fonts/DMSerifDispl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Black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SourceCodePro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SourceCodePro-italic.fntdata"/><Relationship Id="rId36" Type="http://schemas.openxmlformats.org/officeDocument/2006/relationships/font" Target="fonts/SourceCodePro-bold.fntdata"/><Relationship Id="rId39" Type="http://schemas.openxmlformats.org/officeDocument/2006/relationships/font" Target="fonts/SourceCodeProBlack-bold.fntdata"/><Relationship Id="rId38" Type="http://schemas.openxmlformats.org/officeDocument/2006/relationships/font" Target="fonts/SourceCodePr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Black-bold.fntdata"/><Relationship Id="rId51" Type="http://schemas.openxmlformats.org/officeDocument/2006/relationships/font" Target="fonts/NunitoSans-regular.fntdata"/><Relationship Id="rId50" Type="http://schemas.openxmlformats.org/officeDocument/2006/relationships/font" Target="fonts/DMSerifDisplay-italic.fntdata"/><Relationship Id="rId53" Type="http://schemas.openxmlformats.org/officeDocument/2006/relationships/font" Target="fonts/NunitoSans-italic.fntdata"/><Relationship Id="rId52" Type="http://schemas.openxmlformats.org/officeDocument/2006/relationships/font" Target="fonts/Nunito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Nunito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4906900c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14906900c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5232cc20d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15232cc20d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5232cc20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15232cc20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637354be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11637354be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5232cc20d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15232cc20d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3c1840433_3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13c1840433_3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5232cc20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15232cc20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da780853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fda780853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5232cc20d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115232cc20d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5232cc20d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115232cc20d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4906900c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14906900c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3c1840433_3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113c1840433_3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da780853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fda780853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 macro-average will compute the metric independently for each class and then take the average hence treating all classes equally, whereas a micro-average will aggregate the contributions of all classes to compute the average metric. Weighted: average considering the proportion for each label in the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5232cc20d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15232cc20d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4e2e873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4e2e873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6180836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16180836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637354b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1637354b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232cc20d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15232cc20d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637354be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1637354be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5232cc20d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15232cc20d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5232cc20d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15232cc20d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02375" y="867300"/>
            <a:ext cx="38385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02375" y="3707647"/>
            <a:ext cx="2805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764813" y="2500875"/>
            <a:ext cx="31302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764838" y="3777350"/>
            <a:ext cx="3130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1"/>
          <p:cNvSpPr txBox="1"/>
          <p:nvPr>
            <p:ph idx="2" type="subTitle"/>
          </p:nvPr>
        </p:nvSpPr>
        <p:spPr>
          <a:xfrm>
            <a:off x="5401387" y="3777350"/>
            <a:ext cx="3130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1"/>
          <p:cNvSpPr txBox="1"/>
          <p:nvPr>
            <p:ph idx="3" type="title"/>
          </p:nvPr>
        </p:nvSpPr>
        <p:spPr>
          <a:xfrm>
            <a:off x="5401387" y="2500875"/>
            <a:ext cx="31302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/>
        </p:nvSpPr>
        <p:spPr>
          <a:xfrm>
            <a:off x="0" y="0"/>
            <a:ext cx="9144000" cy="2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hasCustomPrompt="1" type="title"/>
          </p:nvPr>
        </p:nvSpPr>
        <p:spPr>
          <a:xfrm>
            <a:off x="713225" y="788250"/>
            <a:ext cx="77175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2039538" y="1886137"/>
            <a:ext cx="5074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1684013" y="20991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1578713" y="145860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4108938" y="20991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4003638" y="145865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3"/>
          <p:cNvSpPr txBox="1"/>
          <p:nvPr>
            <p:ph idx="5" type="subTitle"/>
          </p:nvPr>
        </p:nvSpPr>
        <p:spPr>
          <a:xfrm>
            <a:off x="6533863" y="20991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3"/>
          <p:cNvSpPr txBox="1"/>
          <p:nvPr>
            <p:ph idx="6" type="subTitle"/>
          </p:nvPr>
        </p:nvSpPr>
        <p:spPr>
          <a:xfrm>
            <a:off x="6428563" y="145865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1075003" y="2073837"/>
            <a:ext cx="7151544" cy="2383938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2750863" y="3761075"/>
            <a:ext cx="3799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1787550" y="2498075"/>
            <a:ext cx="55689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5991175" y="2663528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316979" y="537175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5991175" y="537175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3316979" y="2663528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713225" y="1939438"/>
            <a:ext cx="26244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6100806" y="1724271"/>
            <a:ext cx="2220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5"/>
          <p:cNvSpPr txBox="1"/>
          <p:nvPr>
            <p:ph idx="2" type="subTitle"/>
          </p:nvPr>
        </p:nvSpPr>
        <p:spPr>
          <a:xfrm>
            <a:off x="6032057" y="783100"/>
            <a:ext cx="2357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15"/>
          <p:cNvSpPr txBox="1"/>
          <p:nvPr>
            <p:ph idx="3" type="subTitle"/>
          </p:nvPr>
        </p:nvSpPr>
        <p:spPr>
          <a:xfrm>
            <a:off x="3426610" y="3840861"/>
            <a:ext cx="2220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3357849" y="2893140"/>
            <a:ext cx="235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5"/>
          <p:cNvSpPr txBox="1"/>
          <p:nvPr>
            <p:ph idx="5" type="subTitle"/>
          </p:nvPr>
        </p:nvSpPr>
        <p:spPr>
          <a:xfrm>
            <a:off x="6100816" y="3840861"/>
            <a:ext cx="2220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5"/>
          <p:cNvSpPr txBox="1"/>
          <p:nvPr>
            <p:ph idx="6" type="subTitle"/>
          </p:nvPr>
        </p:nvSpPr>
        <p:spPr>
          <a:xfrm>
            <a:off x="6032057" y="2893140"/>
            <a:ext cx="2357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4" name="Google Shape;94;p15"/>
          <p:cNvSpPr txBox="1"/>
          <p:nvPr>
            <p:ph idx="7" type="subTitle"/>
          </p:nvPr>
        </p:nvSpPr>
        <p:spPr>
          <a:xfrm>
            <a:off x="3426599" y="1724271"/>
            <a:ext cx="2220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5"/>
          <p:cNvSpPr txBox="1"/>
          <p:nvPr>
            <p:ph idx="8" type="subTitle"/>
          </p:nvPr>
        </p:nvSpPr>
        <p:spPr>
          <a:xfrm>
            <a:off x="3357849" y="783100"/>
            <a:ext cx="235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left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713225" y="2103783"/>
            <a:ext cx="37230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713225" y="565375"/>
            <a:ext cx="37908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right">
  <p:cSld name="CUSTOM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5502175" y="3355050"/>
            <a:ext cx="29286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5003925" y="909325"/>
            <a:ext cx="34269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" name="Google Shape;103;p17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334300" y="563150"/>
            <a:ext cx="4475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2334675" y="2236925"/>
            <a:ext cx="4475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2945550" y="1530900"/>
            <a:ext cx="32529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1705775" y="3722550"/>
            <a:ext cx="573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and illustrations by</a:t>
            </a:r>
            <a:r>
              <a:rPr b="1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Stories</a:t>
            </a:r>
            <a:endParaRPr b="1" i="0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/>
          <p:nvPr/>
        </p:nvSpPr>
        <p:spPr>
          <a:xfrm flipH="1">
            <a:off x="7669929" y="1707348"/>
            <a:ext cx="1013700" cy="675900"/>
          </a:xfrm>
          <a:prstGeom prst="wedgeRoundRectCallout">
            <a:avLst>
              <a:gd fmla="val -12417" name="adj1"/>
              <a:gd fmla="val 75161" name="adj2"/>
              <a:gd fmla="val 0" name="adj3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7631290" y="2611349"/>
            <a:ext cx="563700" cy="376200"/>
          </a:xfrm>
          <a:prstGeom prst="wedgeRoundRectCallout">
            <a:avLst>
              <a:gd fmla="val -14431" name="adj1"/>
              <a:gd fmla="val 79287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/>
          <p:nvPr/>
        </p:nvSpPr>
        <p:spPr>
          <a:xfrm flipH="1">
            <a:off x="823197" y="2140897"/>
            <a:ext cx="920100" cy="613500"/>
          </a:xfrm>
          <a:prstGeom prst="wedgeRoundRectCallout">
            <a:avLst>
              <a:gd fmla="val -12417" name="adj1"/>
              <a:gd fmla="val 75161" name="adj2"/>
              <a:gd fmla="val 0" name="adj3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460323" y="1464351"/>
            <a:ext cx="753600" cy="502800"/>
          </a:xfrm>
          <a:prstGeom prst="wedgeRoundRectCallout">
            <a:avLst>
              <a:gd fmla="val -14431" name="adj1"/>
              <a:gd fmla="val 79287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wo columns 2">
  <p:cSld name="CUSTOM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713225" y="1294404"/>
            <a:ext cx="6499800" cy="28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4741675" y="1380650"/>
            <a:ext cx="3689100" cy="28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1098000" y="875375"/>
            <a:ext cx="30759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1098000" y="2205275"/>
            <a:ext cx="3075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4"/>
          <p:cNvSpPr/>
          <p:nvPr/>
        </p:nvSpPr>
        <p:spPr>
          <a:xfrm>
            <a:off x="0" y="4926300"/>
            <a:ext cx="9144000" cy="21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713225" y="2526750"/>
            <a:ext cx="25746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713225" y="1196850"/>
            <a:ext cx="29286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" name="Google Shape;21;p5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366150" y="539500"/>
            <a:ext cx="2411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2" type="title"/>
          </p:nvPr>
        </p:nvSpPr>
        <p:spPr>
          <a:xfrm>
            <a:off x="744713" y="1934363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1381733" y="219325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3" type="subTitle"/>
          </p:nvPr>
        </p:nvSpPr>
        <p:spPr>
          <a:xfrm>
            <a:off x="1381767" y="15126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4" type="title"/>
          </p:nvPr>
        </p:nvSpPr>
        <p:spPr>
          <a:xfrm>
            <a:off x="5063217" y="1934363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6"/>
          <p:cNvSpPr txBox="1"/>
          <p:nvPr>
            <p:ph idx="5" type="subTitle"/>
          </p:nvPr>
        </p:nvSpPr>
        <p:spPr>
          <a:xfrm>
            <a:off x="5700230" y="219325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6" type="subTitle"/>
          </p:nvPr>
        </p:nvSpPr>
        <p:spPr>
          <a:xfrm>
            <a:off x="5700253" y="15126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7" type="title"/>
          </p:nvPr>
        </p:nvSpPr>
        <p:spPr>
          <a:xfrm>
            <a:off x="744733" y="3704000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6"/>
          <p:cNvSpPr txBox="1"/>
          <p:nvPr>
            <p:ph idx="8" type="subTitle"/>
          </p:nvPr>
        </p:nvSpPr>
        <p:spPr>
          <a:xfrm>
            <a:off x="1381740" y="3968075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9" type="subTitle"/>
          </p:nvPr>
        </p:nvSpPr>
        <p:spPr>
          <a:xfrm>
            <a:off x="1381751" y="32873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3" type="title"/>
          </p:nvPr>
        </p:nvSpPr>
        <p:spPr>
          <a:xfrm>
            <a:off x="5063237" y="3714388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6"/>
          <p:cNvSpPr txBox="1"/>
          <p:nvPr>
            <p:ph idx="14" type="subTitle"/>
          </p:nvPr>
        </p:nvSpPr>
        <p:spPr>
          <a:xfrm>
            <a:off x="5700237" y="3968075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5" type="subTitle"/>
          </p:nvPr>
        </p:nvSpPr>
        <p:spPr>
          <a:xfrm>
            <a:off x="5700237" y="32873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5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5350675" y="539500"/>
            <a:ext cx="30804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Google Shape;40;p8"/>
          <p:cNvSpPr/>
          <p:nvPr/>
        </p:nvSpPr>
        <p:spPr>
          <a:xfrm>
            <a:off x="0" y="0"/>
            <a:ext cx="24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1388900" y="196362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" name="Google Shape;44;p9"/>
          <p:cNvSpPr txBox="1"/>
          <p:nvPr>
            <p:ph idx="2" type="subTitle"/>
          </p:nvPr>
        </p:nvSpPr>
        <p:spPr>
          <a:xfrm>
            <a:off x="1388900" y="159282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" name="Google Shape;45;p9"/>
          <p:cNvSpPr txBox="1"/>
          <p:nvPr>
            <p:ph idx="3" type="subTitle"/>
          </p:nvPr>
        </p:nvSpPr>
        <p:spPr>
          <a:xfrm>
            <a:off x="4192925" y="196362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" name="Google Shape;46;p9"/>
          <p:cNvSpPr txBox="1"/>
          <p:nvPr>
            <p:ph idx="4" type="subTitle"/>
          </p:nvPr>
        </p:nvSpPr>
        <p:spPr>
          <a:xfrm>
            <a:off x="4192925" y="159282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9"/>
          <p:cNvSpPr txBox="1"/>
          <p:nvPr>
            <p:ph idx="5" type="subTitle"/>
          </p:nvPr>
        </p:nvSpPr>
        <p:spPr>
          <a:xfrm>
            <a:off x="6925475" y="196362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idx="6" type="subTitle"/>
          </p:nvPr>
        </p:nvSpPr>
        <p:spPr>
          <a:xfrm>
            <a:off x="6925475" y="159282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Google Shape;49;p9"/>
          <p:cNvSpPr txBox="1"/>
          <p:nvPr>
            <p:ph idx="7" type="subTitle"/>
          </p:nvPr>
        </p:nvSpPr>
        <p:spPr>
          <a:xfrm>
            <a:off x="1388900" y="3767275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9"/>
          <p:cNvSpPr txBox="1"/>
          <p:nvPr>
            <p:ph idx="8" type="subTitle"/>
          </p:nvPr>
        </p:nvSpPr>
        <p:spPr>
          <a:xfrm>
            <a:off x="1388900" y="3389276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9"/>
          <p:cNvSpPr txBox="1"/>
          <p:nvPr>
            <p:ph idx="9" type="subTitle"/>
          </p:nvPr>
        </p:nvSpPr>
        <p:spPr>
          <a:xfrm>
            <a:off x="4192925" y="3767275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9"/>
          <p:cNvSpPr txBox="1"/>
          <p:nvPr>
            <p:ph idx="13" type="subTitle"/>
          </p:nvPr>
        </p:nvSpPr>
        <p:spPr>
          <a:xfrm>
            <a:off x="4192925" y="3389276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" name="Google Shape;53;p9"/>
          <p:cNvSpPr txBox="1"/>
          <p:nvPr>
            <p:ph idx="14" type="subTitle"/>
          </p:nvPr>
        </p:nvSpPr>
        <p:spPr>
          <a:xfrm>
            <a:off x="6925475" y="376727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9"/>
          <p:cNvSpPr txBox="1"/>
          <p:nvPr>
            <p:ph idx="15" type="subTitle"/>
          </p:nvPr>
        </p:nvSpPr>
        <p:spPr>
          <a:xfrm>
            <a:off x="6925475" y="338927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9"/>
          <p:cNvSpPr/>
          <p:nvPr/>
        </p:nvSpPr>
        <p:spPr>
          <a:xfrm>
            <a:off x="-25" y="4926300"/>
            <a:ext cx="9144000" cy="21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1170450" y="1960188"/>
            <a:ext cx="31185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0"/>
          <p:cNvSpPr txBox="1"/>
          <p:nvPr>
            <p:ph idx="2" type="title"/>
          </p:nvPr>
        </p:nvSpPr>
        <p:spPr>
          <a:xfrm>
            <a:off x="1170450" y="832334"/>
            <a:ext cx="20676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1170450" y="3531125"/>
            <a:ext cx="2960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>
            <a:off x="0" y="0"/>
            <a:ext cx="24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hadoop.apache.org/docs/current/hadoop-yarn/hadoop-yarn-site/YARN.html" TargetMode="Externa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7.gif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40.png"/><Relationship Id="rId7" Type="http://schemas.openxmlformats.org/officeDocument/2006/relationships/image" Target="../media/image32.png"/><Relationship Id="rId8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ories.freepik.com/bro?utm_source=freepik&amp;utm_medium=referall&amp;utm_medium=referral-link&amp;utm_campaign=storiesdetail&amp;utm_campaign=sg_resources&amp;utm_content=edit-button&amp;utm_content=stories&amp;utm_term=edit%2F%3Futm_source%3Dslidesgo_template#fcd26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.png"/><Relationship Id="rId7" Type="http://schemas.openxmlformats.org/officeDocument/2006/relationships/image" Target="../media/image9.gif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hyperlink" Target="https://hadoop.apache.or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s://hadoop.apache.org/docs/current/hadoop-project-dist/hadoop-hdfs/HdfsDesign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hadoop.apache.org/docs/current/hadoop-mapreduce-client/hadoop-mapreduce-client-core/MapReduceTutorial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hyperlink" Target="https://spark.apach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1757100" y="2041800"/>
            <a:ext cx="56298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M Serif Display"/>
                <a:ea typeface="DM Serif Display"/>
                <a:cs typeface="DM Serif Display"/>
                <a:sym typeface="DM Serif Display"/>
              </a:rPr>
              <a:t>UN FRAMEWORK PER IL NATURAL LANGUAGE PROCESSING:</a:t>
            </a:r>
            <a:endParaRPr sz="15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M Serif Display"/>
                <a:ea typeface="DM Serif Display"/>
                <a:cs typeface="DM Serif Display"/>
                <a:sym typeface="DM Serif Display"/>
              </a:rPr>
              <a:t>ANALISI PRESTAZIONALE PER LA RISOLUZIONE DI TASK DI TEXT CLASSIFICATION E NAMED ENTITY RECOGNITION IN AMBIENTE DISTRIBUITO</a:t>
            </a:r>
            <a:endParaRPr sz="15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901575" y="3409899"/>
            <a:ext cx="28053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2"/>
                </a:solidFill>
              </a:rPr>
              <a:t>Advisor: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2"/>
                </a:solidFill>
              </a:rPr>
              <a:t>Prof. Roberto Basili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2"/>
                </a:solidFill>
              </a:rPr>
              <a:t>Co-rapporteur: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2"/>
                </a:solidFill>
              </a:rPr>
              <a:t>Prof. Danilo Croce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875" y="183300"/>
            <a:ext cx="1730241" cy="17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3436200" y="3101700"/>
            <a:ext cx="2271600" cy="87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473500" y="3409900"/>
            <a:ext cx="253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Candidate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Manuel Di Lullo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337700" y="4835700"/>
            <a:ext cx="48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Macroarea di Scienze Matematiche, Fisiche e Naturali - Corso di Laurea in Informatica a.a. 2020/2021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072000" y="32232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Bachelor’s Degree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/>
        </p:nvSpPr>
        <p:spPr>
          <a:xfrm>
            <a:off x="713325" y="1816850"/>
            <a:ext cx="75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Implements Machine Learning pipelines that represent the steps that a model must take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0"/>
          <p:cNvSpPr txBox="1"/>
          <p:nvPr>
            <p:ph type="title"/>
          </p:nvPr>
        </p:nvSpPr>
        <p:spPr>
          <a:xfrm>
            <a:off x="713250" y="125600"/>
            <a:ext cx="77175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>
                <a:latin typeface="DM Serif Display"/>
                <a:ea typeface="DM Serif Display"/>
                <a:cs typeface="DM Serif Display"/>
                <a:sym typeface="DM Serif Display"/>
              </a:rPr>
              <a:t>Spark NLP</a:t>
            </a:r>
            <a:endParaRPr b="1" sz="30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713250" y="926975"/>
            <a:ext cx="77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Spark NLP is an open source natural language processing library.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713325" y="3428226"/>
            <a:ext cx="1943100" cy="722700"/>
          </a:xfrm>
          <a:prstGeom prst="round1Rect">
            <a:avLst>
              <a:gd fmla="val 16667" name="adj"/>
            </a:avLst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Putin recognizes independence of Donbass</a:t>
            </a:r>
            <a:endParaRPr/>
          </a:p>
        </p:txBody>
      </p:sp>
      <p:grpSp>
        <p:nvGrpSpPr>
          <p:cNvPr id="376" name="Google Shape;376;p30"/>
          <p:cNvGrpSpPr/>
          <p:nvPr/>
        </p:nvGrpSpPr>
        <p:grpSpPr>
          <a:xfrm>
            <a:off x="2656425" y="3789576"/>
            <a:ext cx="5774237" cy="1001923"/>
            <a:chOff x="2656425" y="3789576"/>
            <a:chExt cx="5774237" cy="1001923"/>
          </a:xfrm>
        </p:grpSpPr>
        <p:cxnSp>
          <p:nvCxnSpPr>
            <p:cNvPr id="377" name="Google Shape;377;p30"/>
            <p:cNvCxnSpPr>
              <a:stCxn id="375" idx="3"/>
              <a:endCxn id="378" idx="1"/>
            </p:cNvCxnSpPr>
            <p:nvPr/>
          </p:nvCxnSpPr>
          <p:spPr>
            <a:xfrm>
              <a:off x="2656425" y="3789576"/>
              <a:ext cx="819900" cy="8019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9" name="Google Shape;379;p30"/>
            <p:cNvSpPr/>
            <p:nvPr/>
          </p:nvSpPr>
          <p:spPr>
            <a:xfrm>
              <a:off x="5766962" y="4391299"/>
              <a:ext cx="2663700" cy="4002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Politics</a:t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3476313" y="4391299"/>
              <a:ext cx="1638600" cy="400200"/>
            </a:xfrm>
            <a:prstGeom prst="rect">
              <a:avLst/>
            </a:prstGeom>
            <a:solidFill>
              <a:srgbClr val="62A0D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Text Classification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380" name="Google Shape;380;p30"/>
            <p:cNvCxnSpPr>
              <a:stCxn id="378" idx="3"/>
              <a:endCxn id="379" idx="1"/>
            </p:cNvCxnSpPr>
            <p:nvPr/>
          </p:nvCxnSpPr>
          <p:spPr>
            <a:xfrm>
              <a:off x="5114913" y="4591399"/>
              <a:ext cx="651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1" name="Google Shape;381;p30"/>
          <p:cNvGrpSpPr/>
          <p:nvPr/>
        </p:nvGrpSpPr>
        <p:grpSpPr>
          <a:xfrm>
            <a:off x="2656425" y="3789576"/>
            <a:ext cx="5774237" cy="467373"/>
            <a:chOff x="2656425" y="3789576"/>
            <a:chExt cx="5774237" cy="467373"/>
          </a:xfrm>
        </p:grpSpPr>
        <p:cxnSp>
          <p:nvCxnSpPr>
            <p:cNvPr id="382" name="Google Shape;382;p30"/>
            <p:cNvCxnSpPr>
              <a:stCxn id="375" idx="3"/>
              <a:endCxn id="383" idx="1"/>
            </p:cNvCxnSpPr>
            <p:nvPr/>
          </p:nvCxnSpPr>
          <p:spPr>
            <a:xfrm>
              <a:off x="2656425" y="3789576"/>
              <a:ext cx="819900" cy="2673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4" name="Google Shape;384;p30"/>
            <p:cNvSpPr/>
            <p:nvPr/>
          </p:nvSpPr>
          <p:spPr>
            <a:xfrm>
              <a:off x="5766962" y="3856749"/>
              <a:ext cx="2663700" cy="4002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[‘Putin’:'B-PER', ‘Donbass’:'B-ORG']</a:t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3476313" y="3856749"/>
              <a:ext cx="1638600" cy="400200"/>
            </a:xfrm>
            <a:prstGeom prst="rect">
              <a:avLst/>
            </a:prstGeom>
            <a:solidFill>
              <a:srgbClr val="62A0D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Named </a:t>
              </a:r>
              <a:r>
                <a:rPr lang="en" sz="1200">
                  <a:solidFill>
                    <a:schemeClr val="lt1"/>
                  </a:solidFill>
                </a:rPr>
                <a:t>Entity Recognition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385" name="Google Shape;385;p30"/>
            <p:cNvCxnSpPr>
              <a:stCxn id="383" idx="3"/>
              <a:endCxn id="384" idx="1"/>
            </p:cNvCxnSpPr>
            <p:nvPr/>
          </p:nvCxnSpPr>
          <p:spPr>
            <a:xfrm>
              <a:off x="5114913" y="4056849"/>
              <a:ext cx="651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6" name="Google Shape;386;p30"/>
          <p:cNvGrpSpPr/>
          <p:nvPr/>
        </p:nvGrpSpPr>
        <p:grpSpPr>
          <a:xfrm>
            <a:off x="2656425" y="3322200"/>
            <a:ext cx="5774237" cy="467377"/>
            <a:chOff x="2656425" y="3322200"/>
            <a:chExt cx="5774237" cy="467377"/>
          </a:xfrm>
        </p:grpSpPr>
        <p:cxnSp>
          <p:nvCxnSpPr>
            <p:cNvPr id="387" name="Google Shape;387;p30"/>
            <p:cNvCxnSpPr>
              <a:stCxn id="375" idx="3"/>
              <a:endCxn id="388" idx="1"/>
            </p:cNvCxnSpPr>
            <p:nvPr/>
          </p:nvCxnSpPr>
          <p:spPr>
            <a:xfrm flipH="1" rot="10800000">
              <a:off x="2656425" y="3522276"/>
              <a:ext cx="819900" cy="2673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9" name="Google Shape;389;p30"/>
            <p:cNvSpPr/>
            <p:nvPr/>
          </p:nvSpPr>
          <p:spPr>
            <a:xfrm>
              <a:off x="5766962" y="3322200"/>
              <a:ext cx="2663700" cy="4002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['putin', 'recogn', 'independ', 'of', 'donbass']</a:t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3476313" y="3322200"/>
              <a:ext cx="1638600" cy="400200"/>
            </a:xfrm>
            <a:prstGeom prst="rect">
              <a:avLst/>
            </a:prstGeom>
            <a:solidFill>
              <a:srgbClr val="62A0D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Stemming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390" name="Google Shape;390;p30"/>
            <p:cNvCxnSpPr>
              <a:stCxn id="388" idx="3"/>
              <a:endCxn id="389" idx="1"/>
            </p:cNvCxnSpPr>
            <p:nvPr/>
          </p:nvCxnSpPr>
          <p:spPr>
            <a:xfrm>
              <a:off x="5114913" y="3522300"/>
              <a:ext cx="651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1" name="Google Shape;391;p30"/>
          <p:cNvGrpSpPr/>
          <p:nvPr/>
        </p:nvGrpSpPr>
        <p:grpSpPr>
          <a:xfrm>
            <a:off x="2656425" y="2787650"/>
            <a:ext cx="5774237" cy="1001926"/>
            <a:chOff x="2656425" y="2787650"/>
            <a:chExt cx="5774237" cy="1001926"/>
          </a:xfrm>
        </p:grpSpPr>
        <p:cxnSp>
          <p:nvCxnSpPr>
            <p:cNvPr id="392" name="Google Shape;392;p30"/>
            <p:cNvCxnSpPr>
              <a:stCxn id="375" idx="3"/>
              <a:endCxn id="393" idx="1"/>
            </p:cNvCxnSpPr>
            <p:nvPr/>
          </p:nvCxnSpPr>
          <p:spPr>
            <a:xfrm flipH="1" rot="10800000">
              <a:off x="2656425" y="2987676"/>
              <a:ext cx="819900" cy="8019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4" name="Google Shape;394;p30"/>
            <p:cNvSpPr/>
            <p:nvPr/>
          </p:nvSpPr>
          <p:spPr>
            <a:xfrm>
              <a:off x="5766962" y="2787650"/>
              <a:ext cx="2663700" cy="4002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[‘Putin’, ‘recognizes’, ‘indipendence’, ‘of’, ‘Donbass’]</a:t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3476313" y="2787650"/>
              <a:ext cx="1638600" cy="400200"/>
            </a:xfrm>
            <a:prstGeom prst="rect">
              <a:avLst/>
            </a:prstGeom>
            <a:solidFill>
              <a:srgbClr val="62A0D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Tokenization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395" name="Google Shape;395;p30"/>
            <p:cNvCxnSpPr>
              <a:stCxn id="393" idx="3"/>
              <a:endCxn id="394" idx="1"/>
            </p:cNvCxnSpPr>
            <p:nvPr/>
          </p:nvCxnSpPr>
          <p:spPr>
            <a:xfrm>
              <a:off x="5114913" y="2987750"/>
              <a:ext cx="651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96" name="Google Shape;396;p30"/>
          <p:cNvSpPr txBox="1"/>
          <p:nvPr/>
        </p:nvSpPr>
        <p:spPr>
          <a:xfrm>
            <a:off x="713325" y="1296275"/>
            <a:ext cx="771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is built on Apache Spark and Spark ML and is compatible with distributed processing frameworks such as Hadoop.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30"/>
          <p:cNvSpPr txBox="1"/>
          <p:nvPr/>
        </p:nvSpPr>
        <p:spPr>
          <a:xfrm>
            <a:off x="713325" y="2134350"/>
            <a:ext cx="77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It has dozens of annotators, many of which use neural networks to classify texts.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/>
        </p:nvSpPr>
        <p:spPr>
          <a:xfrm>
            <a:off x="94375" y="3374075"/>
            <a:ext cx="477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NodeManager: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responsible for monitoring the resources for each machine.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94375" y="1270763"/>
            <a:ext cx="47709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Scheduling of jobs and management of cluster resources.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Register applications and adds them to the job queue to run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Allocate resources for each application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500"/>
              </a:spcBef>
              <a:spcAft>
                <a:spcPts val="50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Monitor the status of resources on each node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94375" y="2635463"/>
            <a:ext cx="477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Divided into three components: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1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Hadoop YARN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06" name="Google Shape;4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275" y="829625"/>
            <a:ext cx="4059950" cy="39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1"/>
          <p:cNvSpPr/>
          <p:nvPr/>
        </p:nvSpPr>
        <p:spPr>
          <a:xfrm>
            <a:off x="5939300" y="2112600"/>
            <a:ext cx="1190400" cy="1281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1"/>
          <p:cNvGrpSpPr/>
          <p:nvPr/>
        </p:nvGrpSpPr>
        <p:grpSpPr>
          <a:xfrm>
            <a:off x="7622125" y="1024150"/>
            <a:ext cx="1092700" cy="3503500"/>
            <a:chOff x="7622125" y="1024150"/>
            <a:chExt cx="1092700" cy="3503500"/>
          </a:xfrm>
        </p:grpSpPr>
        <p:sp>
          <p:nvSpPr>
            <p:cNvPr id="409" name="Google Shape;409;p31"/>
            <p:cNvSpPr/>
            <p:nvPr/>
          </p:nvSpPr>
          <p:spPr>
            <a:xfrm>
              <a:off x="7942025" y="2301600"/>
              <a:ext cx="772800" cy="5403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622125" y="1024150"/>
              <a:ext cx="772800" cy="5403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622125" y="3987350"/>
              <a:ext cx="772800" cy="5403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1"/>
          <p:cNvSpPr/>
          <p:nvPr/>
        </p:nvSpPr>
        <p:spPr>
          <a:xfrm>
            <a:off x="7942025" y="2751600"/>
            <a:ext cx="772800" cy="540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1"/>
          <p:cNvSpPr txBox="1"/>
          <p:nvPr/>
        </p:nvSpPr>
        <p:spPr>
          <a:xfrm>
            <a:off x="94375" y="3004775"/>
            <a:ext cx="477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ResourceManager: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master process of YARN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1"/>
          <p:cNvSpPr txBox="1"/>
          <p:nvPr/>
        </p:nvSpPr>
        <p:spPr>
          <a:xfrm>
            <a:off x="94375" y="3928175"/>
            <a:ext cx="477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ApplicationMaster: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negotiate resources from ResourceManager and work with NodeManagers to run and monitor jobs.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31"/>
          <p:cNvSpPr txBox="1"/>
          <p:nvPr/>
        </p:nvSpPr>
        <p:spPr>
          <a:xfrm>
            <a:off x="7724950" y="4968225"/>
            <a:ext cx="1419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Documentazione YARN </a:t>
            </a:r>
            <a:r>
              <a:rPr lang="en" sz="8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qui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1"/>
          <p:cNvSpPr txBox="1"/>
          <p:nvPr/>
        </p:nvSpPr>
        <p:spPr>
          <a:xfrm>
            <a:off x="209575" y="870575"/>
            <a:ext cx="45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Resource management and jobs scheduling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32"/>
          <p:cNvCxnSpPr>
            <a:stCxn id="422" idx="6"/>
            <a:endCxn id="423" idx="1"/>
          </p:cNvCxnSpPr>
          <p:nvPr/>
        </p:nvCxnSpPr>
        <p:spPr>
          <a:xfrm flipH="1" rot="10800000">
            <a:off x="1217925" y="2605775"/>
            <a:ext cx="752700" cy="4083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32"/>
          <p:cNvCxnSpPr>
            <a:stCxn id="423" idx="1"/>
            <a:endCxn id="422" idx="6"/>
          </p:cNvCxnSpPr>
          <p:nvPr/>
        </p:nvCxnSpPr>
        <p:spPr>
          <a:xfrm flipH="1">
            <a:off x="1217850" y="2605640"/>
            <a:ext cx="752700" cy="4083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5" name="Google Shape;425;p32"/>
          <p:cNvGrpSpPr/>
          <p:nvPr/>
        </p:nvGrpSpPr>
        <p:grpSpPr>
          <a:xfrm>
            <a:off x="1655125" y="829641"/>
            <a:ext cx="6985725" cy="4045784"/>
            <a:chOff x="1655125" y="829641"/>
            <a:chExt cx="6985725" cy="4045784"/>
          </a:xfrm>
        </p:grpSpPr>
        <p:grpSp>
          <p:nvGrpSpPr>
            <p:cNvPr id="426" name="Google Shape;426;p32"/>
            <p:cNvGrpSpPr/>
            <p:nvPr/>
          </p:nvGrpSpPr>
          <p:grpSpPr>
            <a:xfrm>
              <a:off x="1655125" y="1478613"/>
              <a:ext cx="1470325" cy="2506148"/>
              <a:chOff x="1655125" y="1478613"/>
              <a:chExt cx="1470325" cy="2506148"/>
            </a:xfrm>
          </p:grpSpPr>
          <p:sp>
            <p:nvSpPr>
              <p:cNvPr id="427" name="Google Shape;427;p32"/>
              <p:cNvSpPr/>
              <p:nvPr/>
            </p:nvSpPr>
            <p:spPr>
              <a:xfrm>
                <a:off x="1915550" y="2075261"/>
                <a:ext cx="1209900" cy="1909500"/>
              </a:xfrm>
              <a:prstGeom prst="roundRect">
                <a:avLst>
                  <a:gd fmla="val 16667" name="adj"/>
                </a:avLst>
              </a:prstGeom>
              <a:solidFill>
                <a:srgbClr val="DED5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2"/>
              <p:cNvSpPr txBox="1"/>
              <p:nvPr/>
            </p:nvSpPr>
            <p:spPr>
              <a:xfrm>
                <a:off x="1995775" y="1478613"/>
                <a:ext cx="10998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Master node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429" name="Google Shape;429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655125" y="1676688"/>
                <a:ext cx="580980" cy="726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0" name="Google Shape;430;p32"/>
            <p:cNvGrpSpPr/>
            <p:nvPr/>
          </p:nvGrpSpPr>
          <p:grpSpPr>
            <a:xfrm>
              <a:off x="4373600" y="829641"/>
              <a:ext cx="4263925" cy="1913609"/>
              <a:chOff x="4373600" y="829641"/>
              <a:chExt cx="4263925" cy="1913609"/>
            </a:xfrm>
          </p:grpSpPr>
          <p:grpSp>
            <p:nvGrpSpPr>
              <p:cNvPr id="431" name="Google Shape;431;p32"/>
              <p:cNvGrpSpPr/>
              <p:nvPr/>
            </p:nvGrpSpPr>
            <p:grpSpPr>
              <a:xfrm>
                <a:off x="4373600" y="829641"/>
                <a:ext cx="3135800" cy="1913609"/>
                <a:chOff x="4373600" y="829641"/>
                <a:chExt cx="3135800" cy="1913609"/>
              </a:xfrm>
            </p:grpSpPr>
            <p:sp>
              <p:nvSpPr>
                <p:cNvPr id="432" name="Google Shape;432;p32"/>
                <p:cNvSpPr/>
                <p:nvPr/>
              </p:nvSpPr>
              <p:spPr>
                <a:xfrm>
                  <a:off x="4373600" y="1193480"/>
                  <a:ext cx="2956800" cy="154977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ED59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33" name="Google Shape;433;p3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984525" y="829641"/>
                  <a:ext cx="524875" cy="7262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34" name="Google Shape;434;p32"/>
              <p:cNvSpPr txBox="1"/>
              <p:nvPr/>
            </p:nvSpPr>
            <p:spPr>
              <a:xfrm>
                <a:off x="7537725" y="1623013"/>
                <a:ext cx="10998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Worker 1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5" name="Google Shape;435;p32"/>
            <p:cNvGrpSpPr/>
            <p:nvPr/>
          </p:nvGrpSpPr>
          <p:grpSpPr>
            <a:xfrm>
              <a:off x="4373600" y="2961816"/>
              <a:ext cx="4267250" cy="1913609"/>
              <a:chOff x="4373600" y="2961816"/>
              <a:chExt cx="4267250" cy="1913609"/>
            </a:xfrm>
          </p:grpSpPr>
          <p:grpSp>
            <p:nvGrpSpPr>
              <p:cNvPr id="436" name="Google Shape;436;p32"/>
              <p:cNvGrpSpPr/>
              <p:nvPr/>
            </p:nvGrpSpPr>
            <p:grpSpPr>
              <a:xfrm>
                <a:off x="4373600" y="2961816"/>
                <a:ext cx="3135800" cy="1913609"/>
                <a:chOff x="4373600" y="2961816"/>
                <a:chExt cx="3135800" cy="1913609"/>
              </a:xfrm>
            </p:grpSpPr>
            <p:sp>
              <p:nvSpPr>
                <p:cNvPr id="437" name="Google Shape;437;p32"/>
                <p:cNvSpPr/>
                <p:nvPr/>
              </p:nvSpPr>
              <p:spPr>
                <a:xfrm>
                  <a:off x="4373600" y="3325655"/>
                  <a:ext cx="2956800" cy="154977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ED59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38" name="Google Shape;438;p3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984525" y="2961816"/>
                  <a:ext cx="524875" cy="7262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39" name="Google Shape;439;p32"/>
              <p:cNvSpPr txBox="1"/>
              <p:nvPr/>
            </p:nvSpPr>
            <p:spPr>
              <a:xfrm>
                <a:off x="7541050" y="3985388"/>
                <a:ext cx="10998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Worker 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40" name="Google Shape;440;p32"/>
            <p:cNvGrpSpPr/>
            <p:nvPr/>
          </p:nvGrpSpPr>
          <p:grpSpPr>
            <a:xfrm>
              <a:off x="5898895" y="2586680"/>
              <a:ext cx="2256358" cy="650475"/>
              <a:chOff x="5898895" y="2586680"/>
              <a:chExt cx="2256358" cy="650475"/>
            </a:xfrm>
          </p:grpSpPr>
          <p:pic>
            <p:nvPicPr>
              <p:cNvPr id="441" name="Google Shape;441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98895" y="2825093"/>
                <a:ext cx="85225" cy="409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8019983" y="2586680"/>
                <a:ext cx="135269" cy="650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43" name="Google Shape;443;p32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900">
                <a:latin typeface="DM Serif Display"/>
                <a:ea typeface="DM Serif Display"/>
                <a:cs typeface="DM Serif Display"/>
                <a:sym typeface="DM Serif Display"/>
              </a:rPr>
              <a:t>Distributed computing with Spark e Hadoop</a:t>
            </a:r>
            <a:endParaRPr b="1" sz="29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-100" y="4938075"/>
            <a:ext cx="9144000" cy="20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2"/>
          <p:cNvSpPr/>
          <p:nvPr/>
        </p:nvSpPr>
        <p:spPr>
          <a:xfrm>
            <a:off x="-100" y="4938075"/>
            <a:ext cx="9144000" cy="20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32"/>
          <p:cNvGrpSpPr/>
          <p:nvPr/>
        </p:nvGrpSpPr>
        <p:grpSpPr>
          <a:xfrm>
            <a:off x="4522600" y="1278403"/>
            <a:ext cx="1099800" cy="332400"/>
            <a:chOff x="433488" y="3746040"/>
            <a:chExt cx="1099800" cy="332400"/>
          </a:xfrm>
        </p:grpSpPr>
        <p:sp>
          <p:nvSpPr>
            <p:cNvPr id="447" name="Google Shape;447;p32"/>
            <p:cNvSpPr/>
            <p:nvPr/>
          </p:nvSpPr>
          <p:spPr>
            <a:xfrm>
              <a:off x="433488" y="3746040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8" name="Google Shape;448;p32"/>
            <p:cNvPicPr preferRelativeResize="0"/>
            <p:nvPr/>
          </p:nvPicPr>
          <p:blipFill rotWithShape="1">
            <a:blip r:embed="rId5">
              <a:alphaModFix/>
            </a:blip>
            <a:srcRect b="35908" l="19994" r="24248" t="25600"/>
            <a:stretch/>
          </p:blipFill>
          <p:spPr>
            <a:xfrm>
              <a:off x="555723" y="3773610"/>
              <a:ext cx="855275" cy="277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" name="Google Shape;449;p32"/>
          <p:cNvGrpSpPr/>
          <p:nvPr/>
        </p:nvGrpSpPr>
        <p:grpSpPr>
          <a:xfrm>
            <a:off x="1970538" y="3202778"/>
            <a:ext cx="1099800" cy="332400"/>
            <a:chOff x="433438" y="3177565"/>
            <a:chExt cx="1099800" cy="332400"/>
          </a:xfrm>
        </p:grpSpPr>
        <p:sp>
          <p:nvSpPr>
            <p:cNvPr id="450" name="Google Shape;450;p32"/>
            <p:cNvSpPr/>
            <p:nvPr/>
          </p:nvSpPr>
          <p:spPr>
            <a:xfrm>
              <a:off x="433438" y="3177565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1" name="Google Shape;451;p32"/>
            <p:cNvPicPr preferRelativeResize="0"/>
            <p:nvPr/>
          </p:nvPicPr>
          <p:blipFill rotWithShape="1">
            <a:blip r:embed="rId5">
              <a:alphaModFix/>
            </a:blip>
            <a:srcRect b="35908" l="19994" r="24248" t="25600"/>
            <a:stretch/>
          </p:blipFill>
          <p:spPr>
            <a:xfrm>
              <a:off x="555723" y="3205135"/>
              <a:ext cx="855275" cy="277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p32"/>
          <p:cNvGrpSpPr/>
          <p:nvPr/>
        </p:nvGrpSpPr>
        <p:grpSpPr>
          <a:xfrm>
            <a:off x="4523450" y="3400203"/>
            <a:ext cx="1099800" cy="332400"/>
            <a:chOff x="433488" y="3746040"/>
            <a:chExt cx="1099800" cy="332400"/>
          </a:xfrm>
        </p:grpSpPr>
        <p:sp>
          <p:nvSpPr>
            <p:cNvPr id="453" name="Google Shape;453;p32"/>
            <p:cNvSpPr/>
            <p:nvPr/>
          </p:nvSpPr>
          <p:spPr>
            <a:xfrm>
              <a:off x="433488" y="3746040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4" name="Google Shape;454;p32"/>
            <p:cNvPicPr preferRelativeResize="0"/>
            <p:nvPr/>
          </p:nvPicPr>
          <p:blipFill rotWithShape="1">
            <a:blip r:embed="rId5">
              <a:alphaModFix/>
            </a:blip>
            <a:srcRect b="35908" l="19994" r="24248" t="25600"/>
            <a:stretch/>
          </p:blipFill>
          <p:spPr>
            <a:xfrm>
              <a:off x="555723" y="3773610"/>
              <a:ext cx="855275" cy="277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5" name="Google Shape;45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7449" y="3365488"/>
            <a:ext cx="740150" cy="5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124" y="1431700"/>
            <a:ext cx="740150" cy="5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974" y="3553500"/>
            <a:ext cx="740150" cy="50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32"/>
          <p:cNvGrpSpPr/>
          <p:nvPr/>
        </p:nvGrpSpPr>
        <p:grpSpPr>
          <a:xfrm>
            <a:off x="4524250" y="1702265"/>
            <a:ext cx="1099800" cy="332409"/>
            <a:chOff x="110863" y="4240728"/>
            <a:chExt cx="1099800" cy="332409"/>
          </a:xfrm>
        </p:grpSpPr>
        <p:sp>
          <p:nvSpPr>
            <p:cNvPr id="459" name="Google Shape;459;p32"/>
            <p:cNvSpPr/>
            <p:nvPr/>
          </p:nvSpPr>
          <p:spPr>
            <a:xfrm>
              <a:off x="110863" y="4240728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0" name="Google Shape;460;p32"/>
            <p:cNvPicPr preferRelativeResize="0"/>
            <p:nvPr/>
          </p:nvPicPr>
          <p:blipFill rotWithShape="1">
            <a:blip r:embed="rId7">
              <a:alphaModFix/>
            </a:blip>
            <a:srcRect b="12052" l="0" r="0" t="12900"/>
            <a:stretch/>
          </p:blipFill>
          <p:spPr>
            <a:xfrm>
              <a:off x="243288" y="4244412"/>
              <a:ext cx="834974" cy="32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" name="Google Shape;461;p32"/>
          <p:cNvGrpSpPr/>
          <p:nvPr/>
        </p:nvGrpSpPr>
        <p:grpSpPr>
          <a:xfrm>
            <a:off x="1970550" y="2439440"/>
            <a:ext cx="1099800" cy="332400"/>
            <a:chOff x="110813" y="3511890"/>
            <a:chExt cx="1099800" cy="332400"/>
          </a:xfrm>
        </p:grpSpPr>
        <p:sp>
          <p:nvSpPr>
            <p:cNvPr id="423" name="Google Shape;423;p32"/>
            <p:cNvSpPr/>
            <p:nvPr/>
          </p:nvSpPr>
          <p:spPr>
            <a:xfrm>
              <a:off x="110813" y="3511890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2" name="Google Shape;462;p32"/>
            <p:cNvPicPr preferRelativeResize="0"/>
            <p:nvPr/>
          </p:nvPicPr>
          <p:blipFill rotWithShape="1">
            <a:blip r:embed="rId7">
              <a:alphaModFix/>
            </a:blip>
            <a:srcRect b="12054" l="0" r="0" t="14350"/>
            <a:stretch/>
          </p:blipFill>
          <p:spPr>
            <a:xfrm>
              <a:off x="268475" y="3516913"/>
              <a:ext cx="834974" cy="322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32"/>
          <p:cNvGrpSpPr/>
          <p:nvPr/>
        </p:nvGrpSpPr>
        <p:grpSpPr>
          <a:xfrm>
            <a:off x="4525100" y="3824065"/>
            <a:ext cx="1099800" cy="332410"/>
            <a:chOff x="110863" y="4240728"/>
            <a:chExt cx="1099800" cy="332410"/>
          </a:xfrm>
        </p:grpSpPr>
        <p:sp>
          <p:nvSpPr>
            <p:cNvPr id="464" name="Google Shape;464;p32"/>
            <p:cNvSpPr/>
            <p:nvPr/>
          </p:nvSpPr>
          <p:spPr>
            <a:xfrm>
              <a:off x="110863" y="4240728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5" name="Google Shape;465;p32"/>
            <p:cNvPicPr preferRelativeResize="0"/>
            <p:nvPr/>
          </p:nvPicPr>
          <p:blipFill rotWithShape="1">
            <a:blip r:embed="rId7">
              <a:alphaModFix/>
            </a:blip>
            <a:srcRect b="12061" l="0" r="0" t="13483"/>
            <a:stretch/>
          </p:blipFill>
          <p:spPr>
            <a:xfrm>
              <a:off x="243288" y="4246987"/>
              <a:ext cx="834974" cy="326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" name="Google Shape;466;p32"/>
          <p:cNvGrpSpPr/>
          <p:nvPr/>
        </p:nvGrpSpPr>
        <p:grpSpPr>
          <a:xfrm>
            <a:off x="4522562" y="2126113"/>
            <a:ext cx="1099832" cy="562800"/>
            <a:chOff x="1556512" y="1871200"/>
            <a:chExt cx="1099832" cy="562800"/>
          </a:xfrm>
        </p:grpSpPr>
        <p:grpSp>
          <p:nvGrpSpPr>
            <p:cNvPr id="467" name="Google Shape;467;p32"/>
            <p:cNvGrpSpPr/>
            <p:nvPr/>
          </p:nvGrpSpPr>
          <p:grpSpPr>
            <a:xfrm>
              <a:off x="1556512" y="1871200"/>
              <a:ext cx="1099832" cy="562800"/>
              <a:chOff x="401125" y="2393850"/>
              <a:chExt cx="951000" cy="562800"/>
            </a:xfrm>
          </p:grpSpPr>
          <p:sp>
            <p:nvSpPr>
              <p:cNvPr id="468" name="Google Shape;468;p32"/>
              <p:cNvSpPr/>
              <p:nvPr/>
            </p:nvSpPr>
            <p:spPr>
              <a:xfrm>
                <a:off x="401125" y="2393850"/>
                <a:ext cx="951000" cy="562800"/>
              </a:xfrm>
              <a:prstGeom prst="rect">
                <a:avLst/>
              </a:prstGeom>
              <a:solidFill>
                <a:srgbClr val="C96A7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69" name="Google Shape;46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028973" y="2460300"/>
                <a:ext cx="254750" cy="4298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0" name="Google Shape;470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98050" y="1986400"/>
              <a:ext cx="638681" cy="33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32"/>
          <p:cNvGrpSpPr/>
          <p:nvPr/>
        </p:nvGrpSpPr>
        <p:grpSpPr>
          <a:xfrm>
            <a:off x="4523412" y="4247913"/>
            <a:ext cx="1099832" cy="562800"/>
            <a:chOff x="1556512" y="1871200"/>
            <a:chExt cx="1099832" cy="562800"/>
          </a:xfrm>
        </p:grpSpPr>
        <p:grpSp>
          <p:nvGrpSpPr>
            <p:cNvPr id="472" name="Google Shape;472;p32"/>
            <p:cNvGrpSpPr/>
            <p:nvPr/>
          </p:nvGrpSpPr>
          <p:grpSpPr>
            <a:xfrm>
              <a:off x="1556512" y="1871200"/>
              <a:ext cx="1099832" cy="562800"/>
              <a:chOff x="401125" y="2393850"/>
              <a:chExt cx="951000" cy="562800"/>
            </a:xfrm>
          </p:grpSpPr>
          <p:sp>
            <p:nvSpPr>
              <p:cNvPr id="473" name="Google Shape;473;p32"/>
              <p:cNvSpPr/>
              <p:nvPr/>
            </p:nvSpPr>
            <p:spPr>
              <a:xfrm>
                <a:off x="401125" y="2393850"/>
                <a:ext cx="951000" cy="562800"/>
              </a:xfrm>
              <a:prstGeom prst="rect">
                <a:avLst/>
              </a:prstGeom>
              <a:solidFill>
                <a:srgbClr val="C96A7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74" name="Google Shape;474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028973" y="2460300"/>
                <a:ext cx="254750" cy="4298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5" name="Google Shape;475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98050" y="1986400"/>
              <a:ext cx="638681" cy="332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6" name="Google Shape;476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8725" y="1478625"/>
            <a:ext cx="894950" cy="8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8725" y="3600425"/>
            <a:ext cx="894950" cy="89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32"/>
          <p:cNvCxnSpPr>
            <a:stCxn id="423" idx="3"/>
            <a:endCxn id="459" idx="1"/>
          </p:cNvCxnSpPr>
          <p:nvPr/>
        </p:nvCxnSpPr>
        <p:spPr>
          <a:xfrm flipH="1" rot="10800000">
            <a:off x="3070350" y="1868540"/>
            <a:ext cx="1453800" cy="7371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32"/>
          <p:cNvCxnSpPr>
            <a:stCxn id="423" idx="3"/>
            <a:endCxn id="464" idx="1"/>
          </p:cNvCxnSpPr>
          <p:nvPr/>
        </p:nvCxnSpPr>
        <p:spPr>
          <a:xfrm>
            <a:off x="3070350" y="2605640"/>
            <a:ext cx="1454700" cy="1384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32"/>
          <p:cNvCxnSpPr>
            <a:stCxn id="459" idx="3"/>
            <a:endCxn id="468" idx="3"/>
          </p:cNvCxnSpPr>
          <p:nvPr/>
        </p:nvCxnSpPr>
        <p:spPr>
          <a:xfrm flipH="1">
            <a:off x="5622250" y="1868465"/>
            <a:ext cx="1800" cy="539100"/>
          </a:xfrm>
          <a:prstGeom prst="curvedConnector3">
            <a:avLst>
              <a:gd fmla="val -132291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32"/>
          <p:cNvCxnSpPr>
            <a:stCxn id="464" idx="3"/>
            <a:endCxn id="473" idx="3"/>
          </p:cNvCxnSpPr>
          <p:nvPr/>
        </p:nvCxnSpPr>
        <p:spPr>
          <a:xfrm flipH="1">
            <a:off x="5623100" y="3990265"/>
            <a:ext cx="1800" cy="539100"/>
          </a:xfrm>
          <a:prstGeom prst="curvedConnector3">
            <a:avLst>
              <a:gd fmla="val -132291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82" name="Google Shape;482;p32"/>
          <p:cNvGrpSpPr/>
          <p:nvPr/>
        </p:nvGrpSpPr>
        <p:grpSpPr>
          <a:xfrm>
            <a:off x="3070338" y="1444478"/>
            <a:ext cx="1453200" cy="2121900"/>
            <a:chOff x="3070338" y="1444478"/>
            <a:chExt cx="1453200" cy="2121900"/>
          </a:xfrm>
        </p:grpSpPr>
        <p:cxnSp>
          <p:nvCxnSpPr>
            <p:cNvPr id="483" name="Google Shape;483;p32"/>
            <p:cNvCxnSpPr>
              <a:stCxn id="450" idx="3"/>
              <a:endCxn id="453" idx="1"/>
            </p:cNvCxnSpPr>
            <p:nvPr/>
          </p:nvCxnSpPr>
          <p:spPr>
            <a:xfrm>
              <a:off x="3070338" y="3368978"/>
              <a:ext cx="1453200" cy="197400"/>
            </a:xfrm>
            <a:prstGeom prst="curvedConnector3">
              <a:avLst>
                <a:gd fmla="val 49997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4" name="Google Shape;484;p32"/>
            <p:cNvCxnSpPr>
              <a:stCxn id="450" idx="3"/>
              <a:endCxn id="447" idx="1"/>
            </p:cNvCxnSpPr>
            <p:nvPr/>
          </p:nvCxnSpPr>
          <p:spPr>
            <a:xfrm flipH="1" rot="10800000">
              <a:off x="3070338" y="1444478"/>
              <a:ext cx="1452300" cy="1924500"/>
            </a:xfrm>
            <a:prstGeom prst="curvedConnector3">
              <a:avLst>
                <a:gd fmla="val 49999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85" name="Google Shape;485;p32"/>
          <p:cNvCxnSpPr>
            <a:stCxn id="453" idx="3"/>
            <a:endCxn id="473" idx="3"/>
          </p:cNvCxnSpPr>
          <p:nvPr/>
        </p:nvCxnSpPr>
        <p:spPr>
          <a:xfrm>
            <a:off x="5623250" y="3566403"/>
            <a:ext cx="600" cy="963000"/>
          </a:xfrm>
          <a:prstGeom prst="curvedConnector3">
            <a:avLst>
              <a:gd fmla="val 6130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6" name="Google Shape;48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8424" y="3913250"/>
            <a:ext cx="390975" cy="26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32"/>
          <p:cNvCxnSpPr>
            <a:stCxn id="447" idx="3"/>
            <a:endCxn id="468" idx="3"/>
          </p:cNvCxnSpPr>
          <p:nvPr/>
        </p:nvCxnSpPr>
        <p:spPr>
          <a:xfrm>
            <a:off x="5622400" y="1444603"/>
            <a:ext cx="600" cy="963000"/>
          </a:xfrm>
          <a:prstGeom prst="curvedConnector3">
            <a:avLst>
              <a:gd fmla="val 6252083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8" name="Google Shape;4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8424" y="1791450"/>
            <a:ext cx="390975" cy="26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32"/>
          <p:cNvGrpSpPr/>
          <p:nvPr/>
        </p:nvGrpSpPr>
        <p:grpSpPr>
          <a:xfrm>
            <a:off x="3070350" y="2048386"/>
            <a:ext cx="1452000" cy="557254"/>
            <a:chOff x="3070350" y="2048386"/>
            <a:chExt cx="1452000" cy="557254"/>
          </a:xfrm>
        </p:grpSpPr>
        <p:cxnSp>
          <p:nvCxnSpPr>
            <p:cNvPr id="490" name="Google Shape;490;p32"/>
            <p:cNvCxnSpPr>
              <a:endCxn id="423" idx="3"/>
            </p:cNvCxnSpPr>
            <p:nvPr/>
          </p:nvCxnSpPr>
          <p:spPr>
            <a:xfrm flipH="1">
              <a:off x="3070350" y="2407340"/>
              <a:ext cx="1452000" cy="198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91" name="Google Shape;491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797575" y="2048386"/>
              <a:ext cx="263350" cy="3774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32"/>
          <p:cNvGrpSpPr/>
          <p:nvPr/>
        </p:nvGrpSpPr>
        <p:grpSpPr>
          <a:xfrm>
            <a:off x="3070212" y="2605713"/>
            <a:ext cx="1453200" cy="1923600"/>
            <a:chOff x="3070212" y="2605713"/>
            <a:chExt cx="1453200" cy="1923600"/>
          </a:xfrm>
        </p:grpSpPr>
        <p:cxnSp>
          <p:nvCxnSpPr>
            <p:cNvPr id="493" name="Google Shape;493;p32"/>
            <p:cNvCxnSpPr>
              <a:stCxn id="473" idx="1"/>
              <a:endCxn id="423" idx="3"/>
            </p:cNvCxnSpPr>
            <p:nvPr/>
          </p:nvCxnSpPr>
          <p:spPr>
            <a:xfrm rot="10800000">
              <a:off x="3070212" y="2605713"/>
              <a:ext cx="1453200" cy="1923600"/>
            </a:xfrm>
            <a:prstGeom prst="curvedConnector3">
              <a:avLst>
                <a:gd fmla="val 41408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94" name="Google Shape;494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52750" y="3015661"/>
              <a:ext cx="263350" cy="377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32"/>
          <p:cNvSpPr/>
          <p:nvPr/>
        </p:nvSpPr>
        <p:spPr>
          <a:xfrm>
            <a:off x="279825" y="2825375"/>
            <a:ext cx="938100" cy="377400"/>
          </a:xfrm>
          <a:prstGeom prst="ellipse">
            <a:avLst/>
          </a:prstGeom>
          <a:solidFill>
            <a:srgbClr val="62A0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Client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95" name="Google Shape;495;p32"/>
          <p:cNvGrpSpPr/>
          <p:nvPr/>
        </p:nvGrpSpPr>
        <p:grpSpPr>
          <a:xfrm>
            <a:off x="1300125" y="2284083"/>
            <a:ext cx="475975" cy="654092"/>
            <a:chOff x="1300125" y="2284083"/>
            <a:chExt cx="475975" cy="654092"/>
          </a:xfrm>
        </p:grpSpPr>
        <p:pic>
          <p:nvPicPr>
            <p:cNvPr id="496" name="Google Shape;496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300125" y="2605775"/>
              <a:ext cx="212625" cy="3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32"/>
            <p:cNvPicPr preferRelativeResize="0"/>
            <p:nvPr/>
          </p:nvPicPr>
          <p:blipFill rotWithShape="1">
            <a:blip r:embed="rId13">
              <a:alphaModFix/>
            </a:blip>
            <a:srcRect b="12412" l="0" r="0" t="14997"/>
            <a:stretch/>
          </p:blipFill>
          <p:spPr>
            <a:xfrm>
              <a:off x="1512750" y="2284083"/>
              <a:ext cx="263350" cy="4426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" name="Google Shape;498;p32"/>
          <p:cNvGrpSpPr/>
          <p:nvPr/>
        </p:nvGrpSpPr>
        <p:grpSpPr>
          <a:xfrm>
            <a:off x="1247050" y="2363123"/>
            <a:ext cx="378950" cy="485049"/>
            <a:chOff x="674700" y="3600423"/>
            <a:chExt cx="378950" cy="485049"/>
          </a:xfrm>
        </p:grpSpPr>
        <p:pic>
          <p:nvPicPr>
            <p:cNvPr id="499" name="Google Shape;499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0300" y="3600423"/>
              <a:ext cx="263350" cy="377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32475" y="3655486"/>
              <a:ext cx="263350" cy="377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74700" y="3708036"/>
              <a:ext cx="263350" cy="3774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3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Experimetal evaluation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07" name="Google Shape;507;p33"/>
          <p:cNvSpPr txBox="1"/>
          <p:nvPr/>
        </p:nvSpPr>
        <p:spPr>
          <a:xfrm>
            <a:off x="713275" y="126807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Aim of experimental phase: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33"/>
          <p:cNvSpPr txBox="1"/>
          <p:nvPr/>
        </p:nvSpPr>
        <p:spPr>
          <a:xfrm>
            <a:off x="713250" y="166827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200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Measure accuracy using state-of-the-art models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9" name="Google Shape;5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00" y="2068475"/>
            <a:ext cx="1015600" cy="6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3"/>
          <p:cNvSpPr txBox="1"/>
          <p:nvPr/>
        </p:nvSpPr>
        <p:spPr>
          <a:xfrm>
            <a:off x="713250" y="2907113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200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Measure the scalability offered by Spark NLP running on a distributed system.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1" name="Google Shape;5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225" y="3307316"/>
            <a:ext cx="1015600" cy="76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4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Tasks addressed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517" name="Google Shape;517;p34"/>
          <p:cNvGrpSpPr/>
          <p:nvPr/>
        </p:nvGrpSpPr>
        <p:grpSpPr>
          <a:xfrm>
            <a:off x="4162850" y="1227238"/>
            <a:ext cx="4726073" cy="3057313"/>
            <a:chOff x="4315250" y="1003725"/>
            <a:chExt cx="4726073" cy="3057313"/>
          </a:xfrm>
        </p:grpSpPr>
        <p:sp>
          <p:nvSpPr>
            <p:cNvPr id="518" name="Google Shape;518;p34"/>
            <p:cNvSpPr txBox="1"/>
            <p:nvPr/>
          </p:nvSpPr>
          <p:spPr>
            <a:xfrm>
              <a:off x="5525375" y="1003725"/>
              <a:ext cx="2898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Entity Extraction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(Named Entity Recognition)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19" name="Google Shape;51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15250" y="1718038"/>
              <a:ext cx="4726073" cy="2343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0" name="Google Shape;520;p34"/>
          <p:cNvGrpSpPr/>
          <p:nvPr/>
        </p:nvGrpSpPr>
        <p:grpSpPr>
          <a:xfrm>
            <a:off x="560850" y="1227238"/>
            <a:ext cx="2898900" cy="3561633"/>
            <a:chOff x="560850" y="1227238"/>
            <a:chExt cx="2898900" cy="3561633"/>
          </a:xfrm>
        </p:grpSpPr>
        <p:sp>
          <p:nvSpPr>
            <p:cNvPr id="521" name="Google Shape;521;p34"/>
            <p:cNvSpPr txBox="1"/>
            <p:nvPr/>
          </p:nvSpPr>
          <p:spPr>
            <a:xfrm>
              <a:off x="560850" y="1227238"/>
              <a:ext cx="2898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Text Classification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(Topic Detection)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22" name="Google Shape;522;p34"/>
            <p:cNvGrpSpPr/>
            <p:nvPr/>
          </p:nvGrpSpPr>
          <p:grpSpPr>
            <a:xfrm>
              <a:off x="713250" y="1901462"/>
              <a:ext cx="2652550" cy="2887408"/>
              <a:chOff x="713250" y="1901463"/>
              <a:chExt cx="2652550" cy="2887408"/>
            </a:xfrm>
          </p:grpSpPr>
          <p:pic>
            <p:nvPicPr>
              <p:cNvPr id="523" name="Google Shape;523;p3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334679" y="4119333"/>
                <a:ext cx="440021" cy="669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4" name="Google Shape;524;p3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3250" y="2753525"/>
                <a:ext cx="863300" cy="11833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" name="Google Shape;525;p3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334679" y="1901463"/>
                <a:ext cx="440015" cy="6695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" name="Google Shape;526;p3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334679" y="2623325"/>
                <a:ext cx="440021" cy="669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" name="Google Shape;527;p3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334675" y="3379961"/>
                <a:ext cx="440021" cy="66967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28" name="Google Shape;528;p34"/>
              <p:cNvCxnSpPr>
                <a:stCxn id="524" idx="3"/>
                <a:endCxn id="525" idx="1"/>
              </p:cNvCxnSpPr>
              <p:nvPr/>
            </p:nvCxnSpPr>
            <p:spPr>
              <a:xfrm flipH="1" rot="10800000">
                <a:off x="1576550" y="2236375"/>
                <a:ext cx="758100" cy="1108800"/>
              </a:xfrm>
              <a:prstGeom prst="curvedConnector3">
                <a:avLst>
                  <a:gd fmla="val 50002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29" name="Google Shape;529;p34"/>
              <p:cNvCxnSpPr>
                <a:stCxn id="524" idx="3"/>
                <a:endCxn id="523" idx="1"/>
              </p:cNvCxnSpPr>
              <p:nvPr/>
            </p:nvCxnSpPr>
            <p:spPr>
              <a:xfrm>
                <a:off x="1576550" y="3345175"/>
                <a:ext cx="758100" cy="1108800"/>
              </a:xfrm>
              <a:prstGeom prst="curvedConnector3">
                <a:avLst>
                  <a:gd fmla="val 50002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0" name="Google Shape;530;p34"/>
              <p:cNvCxnSpPr>
                <a:stCxn id="524" idx="3"/>
                <a:endCxn id="527" idx="1"/>
              </p:cNvCxnSpPr>
              <p:nvPr/>
            </p:nvCxnSpPr>
            <p:spPr>
              <a:xfrm>
                <a:off x="1576550" y="3345175"/>
                <a:ext cx="758100" cy="369600"/>
              </a:xfrm>
              <a:prstGeom prst="curvedConnector3">
                <a:avLst>
                  <a:gd fmla="val 50002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" name="Google Shape;531;p34"/>
              <p:cNvCxnSpPr>
                <a:stCxn id="524" idx="3"/>
                <a:endCxn id="526" idx="1"/>
              </p:cNvCxnSpPr>
              <p:nvPr/>
            </p:nvCxnSpPr>
            <p:spPr>
              <a:xfrm flipH="1" rot="10800000">
                <a:off x="1576550" y="2958175"/>
                <a:ext cx="758100" cy="387000"/>
              </a:xfrm>
              <a:prstGeom prst="curvedConnector3">
                <a:avLst>
                  <a:gd fmla="val 50002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32" name="Google Shape;532;p34"/>
              <p:cNvSpPr txBox="1"/>
              <p:nvPr/>
            </p:nvSpPr>
            <p:spPr>
              <a:xfrm>
                <a:off x="2810200" y="2159288"/>
                <a:ext cx="5556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Sci/Tech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3" name="Google Shape;533;p34"/>
              <p:cNvSpPr txBox="1"/>
              <p:nvPr/>
            </p:nvSpPr>
            <p:spPr>
              <a:xfrm>
                <a:off x="2810200" y="2881138"/>
                <a:ext cx="5556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World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4" name="Google Shape;534;p34"/>
              <p:cNvSpPr txBox="1"/>
              <p:nvPr/>
            </p:nvSpPr>
            <p:spPr>
              <a:xfrm>
                <a:off x="2810200" y="3637825"/>
                <a:ext cx="5556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Business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" name="Google Shape;535;p34"/>
              <p:cNvSpPr txBox="1"/>
              <p:nvPr/>
            </p:nvSpPr>
            <p:spPr>
              <a:xfrm>
                <a:off x="2810200" y="4377138"/>
                <a:ext cx="5556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Sport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35"/>
          <p:cNvPicPr preferRelativeResize="0"/>
          <p:nvPr/>
        </p:nvPicPr>
        <p:blipFill rotWithShape="1">
          <a:blip r:embed="rId3">
            <a:alphaModFix/>
          </a:blip>
          <a:srcRect b="0" l="0" r="0" t="7868"/>
          <a:stretch/>
        </p:blipFill>
        <p:spPr>
          <a:xfrm>
            <a:off x="3489725" y="2130325"/>
            <a:ext cx="5374125" cy="1124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1" name="Google Shape;541;p35"/>
          <p:cNvGraphicFramePr/>
          <p:nvPr/>
        </p:nvGraphicFramePr>
        <p:xfrm>
          <a:off x="5053938" y="130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{AEA95C2B-742F-4C3E-8345-922DCB7DDF29}</a:tableStyleId>
              </a:tblPr>
              <a:tblGrid>
                <a:gridCol w="2245700"/>
              </a:tblGrid>
              <a:tr h="130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Training examples</a:t>
                      </a:r>
                      <a:r>
                        <a:rPr lang="en" sz="1200"/>
                        <a:t>: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120.000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Testing examples: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7.600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Labels: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Business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Sci/Tech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World</a:t>
                      </a:r>
                      <a:endParaRPr sz="12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Sports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542" name="Google Shape;542;p35"/>
          <p:cNvGrpSpPr/>
          <p:nvPr/>
        </p:nvGrpSpPr>
        <p:grpSpPr>
          <a:xfrm>
            <a:off x="414125" y="951725"/>
            <a:ext cx="2550300" cy="3870900"/>
            <a:chOff x="414125" y="951725"/>
            <a:chExt cx="2550300" cy="3870900"/>
          </a:xfrm>
        </p:grpSpPr>
        <p:sp>
          <p:nvSpPr>
            <p:cNvPr id="543" name="Google Shape;543;p35"/>
            <p:cNvSpPr/>
            <p:nvPr/>
          </p:nvSpPr>
          <p:spPr>
            <a:xfrm>
              <a:off x="414125" y="951725"/>
              <a:ext cx="2550300" cy="3870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736450" y="1168060"/>
              <a:ext cx="1863000" cy="426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</a:rPr>
                <a:t>D</a:t>
              </a:r>
              <a:r>
                <a:rPr lang="en">
                  <a:solidFill>
                    <a:schemeClr val="lt1"/>
                  </a:solidFill>
                </a:rPr>
                <a:t>ataset reading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p35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Spark NLP for Text Classification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546" name="Google Shape;546;p35"/>
          <p:cNvGrpSpPr/>
          <p:nvPr/>
        </p:nvGrpSpPr>
        <p:grpSpPr>
          <a:xfrm>
            <a:off x="736450" y="1594360"/>
            <a:ext cx="1863000" cy="2007950"/>
            <a:chOff x="736450" y="1594360"/>
            <a:chExt cx="1863000" cy="2007950"/>
          </a:xfrm>
        </p:grpSpPr>
        <p:grpSp>
          <p:nvGrpSpPr>
            <p:cNvPr id="547" name="Google Shape;547;p35"/>
            <p:cNvGrpSpPr/>
            <p:nvPr/>
          </p:nvGrpSpPr>
          <p:grpSpPr>
            <a:xfrm>
              <a:off x="736450" y="1594360"/>
              <a:ext cx="1863000" cy="1003975"/>
              <a:chOff x="736450" y="1594360"/>
              <a:chExt cx="1863000" cy="1003975"/>
            </a:xfrm>
          </p:grpSpPr>
          <p:cxnSp>
            <p:nvCxnSpPr>
              <p:cNvPr id="548" name="Google Shape;548;p35"/>
              <p:cNvCxnSpPr>
                <a:stCxn id="544" idx="2"/>
                <a:endCxn id="549" idx="0"/>
              </p:cNvCxnSpPr>
              <p:nvPr/>
            </p:nvCxnSpPr>
            <p:spPr>
              <a:xfrm>
                <a:off x="1667950" y="1594360"/>
                <a:ext cx="0" cy="57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49" name="Google Shape;549;p35"/>
              <p:cNvSpPr/>
              <p:nvPr/>
            </p:nvSpPr>
            <p:spPr>
              <a:xfrm>
                <a:off x="736450" y="2172035"/>
                <a:ext cx="1863000" cy="4263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Pipeline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0" name="Google Shape;550;p35"/>
            <p:cNvGrpSpPr/>
            <p:nvPr/>
          </p:nvGrpSpPr>
          <p:grpSpPr>
            <a:xfrm>
              <a:off x="736450" y="2598335"/>
              <a:ext cx="1863000" cy="1003975"/>
              <a:chOff x="736450" y="2598335"/>
              <a:chExt cx="1863000" cy="1003975"/>
            </a:xfrm>
          </p:grpSpPr>
          <p:sp>
            <p:nvSpPr>
              <p:cNvPr id="551" name="Google Shape;551;p35"/>
              <p:cNvSpPr/>
              <p:nvPr/>
            </p:nvSpPr>
            <p:spPr>
              <a:xfrm>
                <a:off x="736450" y="3176010"/>
                <a:ext cx="1863000" cy="4263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PipelineModel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2" name="Google Shape;552;p35"/>
              <p:cNvCxnSpPr>
                <a:stCxn id="549" idx="2"/>
                <a:endCxn id="551" idx="0"/>
              </p:cNvCxnSpPr>
              <p:nvPr/>
            </p:nvCxnSpPr>
            <p:spPr>
              <a:xfrm>
                <a:off x="1667950" y="2598335"/>
                <a:ext cx="0" cy="57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53" name="Google Shape;553;p35"/>
              <p:cNvSpPr txBox="1"/>
              <p:nvPr/>
            </p:nvSpPr>
            <p:spPr>
              <a:xfrm>
                <a:off x="1667950" y="2687063"/>
                <a:ext cx="54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latin typeface="Roboto"/>
                    <a:ea typeface="Roboto"/>
                    <a:cs typeface="Roboto"/>
                    <a:sym typeface="Roboto"/>
                  </a:rPr>
                  <a:t>.fit()</a:t>
                </a:r>
                <a:endParaRPr i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54" name="Google Shape;554;p35"/>
          <p:cNvGrpSpPr/>
          <p:nvPr/>
        </p:nvGrpSpPr>
        <p:grpSpPr>
          <a:xfrm>
            <a:off x="736450" y="3602310"/>
            <a:ext cx="2228100" cy="1003988"/>
            <a:chOff x="736450" y="3602310"/>
            <a:chExt cx="2228100" cy="1003988"/>
          </a:xfrm>
        </p:grpSpPr>
        <p:sp>
          <p:nvSpPr>
            <p:cNvPr id="555" name="Google Shape;555;p35"/>
            <p:cNvSpPr/>
            <p:nvPr/>
          </p:nvSpPr>
          <p:spPr>
            <a:xfrm>
              <a:off x="736450" y="4179998"/>
              <a:ext cx="1863000" cy="426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</a:rPr>
                <a:t>Results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6" name="Google Shape;556;p35"/>
            <p:cNvCxnSpPr>
              <a:stCxn id="551" idx="2"/>
              <a:endCxn id="555" idx="0"/>
            </p:cNvCxnSpPr>
            <p:nvPr/>
          </p:nvCxnSpPr>
          <p:spPr>
            <a:xfrm>
              <a:off x="1667950" y="3602310"/>
              <a:ext cx="0" cy="577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7" name="Google Shape;557;p35"/>
            <p:cNvSpPr txBox="1"/>
            <p:nvPr/>
          </p:nvSpPr>
          <p:spPr>
            <a:xfrm>
              <a:off x="1667950" y="3691050"/>
              <a:ext cx="12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Roboto"/>
                  <a:ea typeface="Roboto"/>
                  <a:cs typeface="Roboto"/>
                  <a:sym typeface="Roboto"/>
                </a:rPr>
                <a:t>.transform()</a:t>
              </a:r>
              <a:endParaRPr i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58" name="Google Shape;558;p35"/>
          <p:cNvSpPr/>
          <p:nvPr/>
        </p:nvSpPr>
        <p:spPr>
          <a:xfrm>
            <a:off x="5394075" y="3667425"/>
            <a:ext cx="1565425" cy="1011650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DataFrame</a:t>
            </a:r>
            <a:endParaRPr b="1"/>
          </a:p>
        </p:txBody>
      </p:sp>
      <p:cxnSp>
        <p:nvCxnSpPr>
          <p:cNvPr id="559" name="Google Shape;559;p35"/>
          <p:cNvCxnSpPr>
            <a:endCxn id="558" idx="0"/>
          </p:cNvCxnSpPr>
          <p:nvPr/>
        </p:nvCxnSpPr>
        <p:spPr>
          <a:xfrm flipH="1">
            <a:off x="6176788" y="3152925"/>
            <a:ext cx="3300" cy="51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36"/>
          <p:cNvGrpSpPr/>
          <p:nvPr/>
        </p:nvGrpSpPr>
        <p:grpSpPr>
          <a:xfrm>
            <a:off x="4572000" y="3163300"/>
            <a:ext cx="4461600" cy="1523338"/>
            <a:chOff x="4572000" y="3182613"/>
            <a:chExt cx="4461600" cy="1523338"/>
          </a:xfrm>
        </p:grpSpPr>
        <p:sp>
          <p:nvSpPr>
            <p:cNvPr id="565" name="Google Shape;565;p36"/>
            <p:cNvSpPr/>
            <p:nvPr/>
          </p:nvSpPr>
          <p:spPr>
            <a:xfrm>
              <a:off x="5194750" y="4185750"/>
              <a:ext cx="1308600" cy="52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Expected label</a:t>
              </a:r>
              <a:r>
                <a:rPr lang="en" sz="1000"/>
                <a:t>: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</a:rPr>
                <a:t>'World'</a:t>
              </a:r>
              <a:endParaRPr b="1">
                <a:solidFill>
                  <a:schemeClr val="accent6"/>
                </a:solidFill>
              </a:endParaRPr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4572000" y="3182613"/>
              <a:ext cx="4461600" cy="88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“Richard Faulds and Stephen Parry are going for gold for Great Britain on day four in Athens.”</a:t>
              </a:r>
              <a:endParaRPr sz="1200"/>
            </a:p>
          </p:txBody>
        </p:sp>
        <p:sp>
          <p:nvSpPr>
            <p:cNvPr id="567" name="Google Shape;567;p36"/>
            <p:cNvSpPr/>
            <p:nvPr/>
          </p:nvSpPr>
          <p:spPr>
            <a:xfrm>
              <a:off x="7122150" y="4185750"/>
              <a:ext cx="1308600" cy="52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Predicted label</a:t>
              </a:r>
              <a:r>
                <a:rPr lang="en" sz="1000"/>
                <a:t>: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</a:rPr>
                <a:t>“Sports”</a:t>
              </a:r>
              <a:endParaRPr b="1">
                <a:solidFill>
                  <a:schemeClr val="accent6"/>
                </a:solidFill>
              </a:endParaRPr>
            </a:p>
          </p:txBody>
        </p:sp>
      </p:grpSp>
      <p:sp>
        <p:nvSpPr>
          <p:cNvPr id="568" name="Google Shape;568;p36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Results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69" name="Google Shape;569;p36"/>
          <p:cNvSpPr txBox="1"/>
          <p:nvPr/>
        </p:nvSpPr>
        <p:spPr>
          <a:xfrm>
            <a:off x="713250" y="991350"/>
            <a:ext cx="771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Suppose we have as reference a model that, for every example present in the rating dataset, always returns the same class.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36"/>
          <p:cNvSpPr txBox="1"/>
          <p:nvPr/>
        </p:nvSpPr>
        <p:spPr>
          <a:xfrm>
            <a:off x="713250" y="1606950"/>
            <a:ext cx="771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our dataset the number of examples for each class is the same, therefore, it would get an accuracy of 25%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36"/>
          <p:cNvSpPr txBox="1"/>
          <p:nvPr/>
        </p:nvSpPr>
        <p:spPr>
          <a:xfrm>
            <a:off x="713250" y="2222550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model used in this thesis achieves the following results: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2" name="Google Shape;572;p36"/>
          <p:cNvGrpSpPr/>
          <p:nvPr/>
        </p:nvGrpSpPr>
        <p:grpSpPr>
          <a:xfrm>
            <a:off x="713250" y="2999875"/>
            <a:ext cx="3431875" cy="1450000"/>
            <a:chOff x="713250" y="2999875"/>
            <a:chExt cx="3431875" cy="1450000"/>
          </a:xfrm>
        </p:grpSpPr>
        <p:pic>
          <p:nvPicPr>
            <p:cNvPr id="573" name="Google Shape;573;p36"/>
            <p:cNvPicPr preferRelativeResize="0"/>
            <p:nvPr/>
          </p:nvPicPr>
          <p:blipFill rotWithShape="1">
            <a:blip r:embed="rId3">
              <a:alphaModFix/>
            </a:blip>
            <a:srcRect b="60888" l="0" r="0" t="0"/>
            <a:stretch/>
          </p:blipFill>
          <p:spPr>
            <a:xfrm>
              <a:off x="713250" y="2999875"/>
              <a:ext cx="3431875" cy="145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36"/>
            <p:cNvSpPr/>
            <p:nvPr/>
          </p:nvSpPr>
          <p:spPr>
            <a:xfrm>
              <a:off x="2991500" y="3980800"/>
              <a:ext cx="335100" cy="175500"/>
            </a:xfrm>
            <a:prstGeom prst="rect">
              <a:avLst/>
            </a:prstGeom>
            <a:noFill/>
            <a:ln cap="flat" cmpd="sng" w="38100">
              <a:solidFill>
                <a:srgbClr val="C96A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36"/>
          <p:cNvGrpSpPr/>
          <p:nvPr/>
        </p:nvGrpSpPr>
        <p:grpSpPr>
          <a:xfrm>
            <a:off x="4572000" y="2763100"/>
            <a:ext cx="4461600" cy="1923538"/>
            <a:chOff x="4572000" y="2782413"/>
            <a:chExt cx="4461600" cy="1923538"/>
          </a:xfrm>
        </p:grpSpPr>
        <p:sp>
          <p:nvSpPr>
            <p:cNvPr id="576" name="Google Shape;576;p36"/>
            <p:cNvSpPr/>
            <p:nvPr/>
          </p:nvSpPr>
          <p:spPr>
            <a:xfrm>
              <a:off x="5194750" y="4185750"/>
              <a:ext cx="1308600" cy="52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Expected </a:t>
              </a:r>
              <a:r>
                <a:rPr lang="en" sz="1000"/>
                <a:t>label</a:t>
              </a:r>
              <a:r>
                <a:rPr lang="en" sz="1000"/>
                <a:t>: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</a:rPr>
                <a:t>'World'</a:t>
              </a:r>
              <a:endParaRPr b="1">
                <a:solidFill>
                  <a:schemeClr val="accent6"/>
                </a:solidFill>
              </a:endParaRPr>
            </a:p>
          </p:txBody>
        </p:sp>
        <p:sp>
          <p:nvSpPr>
            <p:cNvPr id="577" name="Google Shape;577;p36"/>
            <p:cNvSpPr/>
            <p:nvPr/>
          </p:nvSpPr>
          <p:spPr>
            <a:xfrm>
              <a:off x="4572000" y="3182613"/>
              <a:ext cx="4461600" cy="88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"Supporters and rivals warn of possible fraud; government says Chavez's defeat could produce turmoil in world oil market."</a:t>
              </a:r>
              <a:endParaRPr sz="1200"/>
            </a:p>
          </p:txBody>
        </p:sp>
        <p:sp>
          <p:nvSpPr>
            <p:cNvPr id="578" name="Google Shape;578;p36"/>
            <p:cNvSpPr txBox="1"/>
            <p:nvPr/>
          </p:nvSpPr>
          <p:spPr>
            <a:xfrm>
              <a:off x="5927850" y="2782413"/>
              <a:ext cx="174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Errore example: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7122150" y="4185750"/>
              <a:ext cx="1308600" cy="52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Predicted label</a:t>
              </a:r>
              <a:r>
                <a:rPr lang="en" sz="1000"/>
                <a:t>: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</a:rPr>
                <a:t>'Business'</a:t>
              </a:r>
              <a:endParaRPr b="1">
                <a:solidFill>
                  <a:schemeClr val="accent6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"/>
          <p:cNvSpPr/>
          <p:nvPr/>
        </p:nvSpPr>
        <p:spPr>
          <a:xfrm>
            <a:off x="2236012" y="2799400"/>
            <a:ext cx="1467882" cy="482706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5" name="Google Shape;585;p37"/>
          <p:cNvGraphicFramePr/>
          <p:nvPr/>
        </p:nvGraphicFramePr>
        <p:xfrm>
          <a:off x="2116438" y="182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{3B843747-A9AA-4A45-A2BF-3FD20490855C}</a:tableStyleId>
              </a:tblPr>
              <a:tblGrid>
                <a:gridCol w="1714100"/>
                <a:gridCol w="1581975"/>
                <a:gridCol w="1615025"/>
              </a:tblGrid>
              <a:tr h="92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# Examples: 750.000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1</a:t>
                      </a:r>
                      <a:endParaRPr b="1"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executor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2</a:t>
                      </a:r>
                      <a:endParaRPr b="1"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executors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BERT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8h 6min 03s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6" name="Google Shape;586;p37"/>
          <p:cNvSpPr txBox="1"/>
          <p:nvPr/>
        </p:nvSpPr>
        <p:spPr>
          <a:xfrm>
            <a:off x="5097525" y="2825200"/>
            <a:ext cx="227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4h 6min 05s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37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Execution time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88" name="Google Shape;588;p37"/>
          <p:cNvSpPr txBox="1"/>
          <p:nvPr/>
        </p:nvSpPr>
        <p:spPr>
          <a:xfrm>
            <a:off x="2116450" y="3649725"/>
            <a:ext cx="52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Adding an executor we expect half the time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9" name="Google Shape;5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622" y="2066675"/>
            <a:ext cx="1338125" cy="1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7"/>
          <p:cNvSpPr txBox="1"/>
          <p:nvPr/>
        </p:nvSpPr>
        <p:spPr>
          <a:xfrm>
            <a:off x="2236000" y="4049925"/>
            <a:ext cx="49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expectations have been met!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8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Conclusions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6" name="Google Shape;596;p38"/>
          <p:cNvSpPr/>
          <p:nvPr/>
        </p:nvSpPr>
        <p:spPr>
          <a:xfrm>
            <a:off x="1275713" y="1810650"/>
            <a:ext cx="1693500" cy="269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8"/>
          <p:cNvSpPr/>
          <p:nvPr/>
        </p:nvSpPr>
        <p:spPr>
          <a:xfrm>
            <a:off x="3725238" y="1810650"/>
            <a:ext cx="1693500" cy="269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8"/>
          <p:cNvSpPr/>
          <p:nvPr/>
        </p:nvSpPr>
        <p:spPr>
          <a:xfrm>
            <a:off x="6125563" y="1810650"/>
            <a:ext cx="1693500" cy="269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8"/>
          <p:cNvSpPr txBox="1"/>
          <p:nvPr>
            <p:ph idx="1" type="subTitle"/>
          </p:nvPr>
        </p:nvSpPr>
        <p:spPr>
          <a:xfrm>
            <a:off x="1275725" y="1895200"/>
            <a:ext cx="17427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Great </a:t>
            </a:r>
            <a:r>
              <a:rPr lang="en" sz="1200"/>
              <a:t>results: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Execution times decrease linearly with respect to the number of executors</a:t>
            </a:r>
            <a:endParaRPr sz="1200"/>
          </a:p>
        </p:txBody>
      </p:sp>
      <p:sp>
        <p:nvSpPr>
          <p:cNvPr id="600" name="Google Shape;600;p38"/>
          <p:cNvSpPr txBox="1"/>
          <p:nvPr>
            <p:ph idx="4294967295" type="subTitle"/>
          </p:nvPr>
        </p:nvSpPr>
        <p:spPr>
          <a:xfrm>
            <a:off x="1170413" y="125465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1800"/>
              <a:t>Scalability</a:t>
            </a:r>
            <a:endParaRPr b="1" sz="1800"/>
          </a:p>
        </p:txBody>
      </p:sp>
      <p:sp>
        <p:nvSpPr>
          <p:cNvPr id="601" name="Google Shape;601;p38"/>
          <p:cNvSpPr txBox="1"/>
          <p:nvPr>
            <p:ph idx="4294967295" type="subTitle"/>
          </p:nvPr>
        </p:nvSpPr>
        <p:spPr>
          <a:xfrm>
            <a:off x="3595338" y="125470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1800"/>
              <a:t>Accuracy</a:t>
            </a:r>
            <a:endParaRPr b="1" sz="1800"/>
          </a:p>
        </p:txBody>
      </p:sp>
      <p:sp>
        <p:nvSpPr>
          <p:cNvPr id="602" name="Google Shape;602;p38"/>
          <p:cNvSpPr txBox="1"/>
          <p:nvPr>
            <p:ph idx="4294967295" type="subTitle"/>
          </p:nvPr>
        </p:nvSpPr>
        <p:spPr>
          <a:xfrm>
            <a:off x="3700650" y="1895200"/>
            <a:ext cx="17427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Significant results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State-of-the-art tools and models easily implementable</a:t>
            </a:r>
            <a:endParaRPr sz="1200"/>
          </a:p>
        </p:txBody>
      </p:sp>
      <p:sp>
        <p:nvSpPr>
          <p:cNvPr id="603" name="Google Shape;603;p38"/>
          <p:cNvSpPr txBox="1"/>
          <p:nvPr>
            <p:ph idx="4294967295" type="subTitle"/>
          </p:nvPr>
        </p:nvSpPr>
        <p:spPr>
          <a:xfrm>
            <a:off x="6125575" y="1895200"/>
            <a:ext cx="17427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Learn more about the options provided by the framework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Experimentation on larger clusters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Use of different models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Testing of heterogeneous datasets</a:t>
            </a:r>
            <a:endParaRPr sz="1200"/>
          </a:p>
        </p:txBody>
      </p:sp>
      <p:sp>
        <p:nvSpPr>
          <p:cNvPr id="604" name="Google Shape;604;p38"/>
          <p:cNvSpPr txBox="1"/>
          <p:nvPr>
            <p:ph idx="4294967295" type="subTitle"/>
          </p:nvPr>
        </p:nvSpPr>
        <p:spPr>
          <a:xfrm>
            <a:off x="6020263" y="125470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1800"/>
              <a:t>Prospects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/>
          <p:nvPr/>
        </p:nvSpPr>
        <p:spPr>
          <a:xfrm>
            <a:off x="2871713" y="2747000"/>
            <a:ext cx="3400500" cy="6141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9"/>
          <p:cNvSpPr txBox="1"/>
          <p:nvPr>
            <p:ph type="title"/>
          </p:nvPr>
        </p:nvSpPr>
        <p:spPr>
          <a:xfrm>
            <a:off x="2334300" y="1716625"/>
            <a:ext cx="4475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6000">
                <a:latin typeface="DM Serif Display"/>
                <a:ea typeface="DM Serif Display"/>
                <a:cs typeface="DM Serif Display"/>
                <a:sym typeface="DM Serif Display"/>
              </a:rPr>
              <a:t>Thank you</a:t>
            </a:r>
            <a:r>
              <a:rPr b="1" lang="en" sz="6000">
                <a:latin typeface="DM Serif Display"/>
                <a:ea typeface="DM Serif Display"/>
                <a:cs typeface="DM Serif Display"/>
                <a:sym typeface="DM Serif Display"/>
              </a:rPr>
              <a:t>!</a:t>
            </a:r>
            <a:endParaRPr b="1" sz="60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1" name="Google Shape;611;p39"/>
          <p:cNvSpPr txBox="1"/>
          <p:nvPr>
            <p:ph idx="4294967295" type="subTitle"/>
          </p:nvPr>
        </p:nvSpPr>
        <p:spPr>
          <a:xfrm>
            <a:off x="2945550" y="2684375"/>
            <a:ext cx="32529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Are there any questions?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713250" y="267950"/>
            <a:ext cx="77175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>
                <a:latin typeface="DM Serif Display"/>
                <a:ea typeface="DM Serif Display"/>
                <a:cs typeface="DM Serif Display"/>
                <a:sym typeface="DM Serif Display"/>
              </a:rPr>
              <a:t>Outline</a:t>
            </a:r>
            <a:endParaRPr b="1" sz="30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 flipH="1">
            <a:off x="713250" y="970475"/>
            <a:ext cx="7717500" cy="30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Unstructured information processing in the era of big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Aim of the thesis: study and implementation of a distributed computing approach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33333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/>
              <a:t>Solution proposed and implemented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HDFS, MapReduce, YARN, Spark, </a:t>
            </a: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Spark NLP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Experimental evaluation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Text Classification e Named Entity Recognition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Conclusions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456" y="1898825"/>
            <a:ext cx="4527296" cy="197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40"/>
          <p:cNvGrpSpPr/>
          <p:nvPr/>
        </p:nvGrpSpPr>
        <p:grpSpPr>
          <a:xfrm>
            <a:off x="414125" y="951725"/>
            <a:ext cx="2550300" cy="3870900"/>
            <a:chOff x="414125" y="951725"/>
            <a:chExt cx="2550300" cy="3870900"/>
          </a:xfrm>
        </p:grpSpPr>
        <p:sp>
          <p:nvSpPr>
            <p:cNvPr id="618" name="Google Shape;618;p40"/>
            <p:cNvSpPr/>
            <p:nvPr/>
          </p:nvSpPr>
          <p:spPr>
            <a:xfrm>
              <a:off x="414125" y="951725"/>
              <a:ext cx="2550300" cy="3870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736450" y="1168060"/>
              <a:ext cx="1863000" cy="426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</a:rPr>
                <a:t>D</a:t>
              </a:r>
              <a:r>
                <a:rPr lang="en">
                  <a:solidFill>
                    <a:schemeClr val="lt1"/>
                  </a:solidFill>
                </a:rPr>
                <a:t>ataset reading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p40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Spark NLP for NER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621" name="Google Shape;621;p40"/>
          <p:cNvGrpSpPr/>
          <p:nvPr/>
        </p:nvGrpSpPr>
        <p:grpSpPr>
          <a:xfrm>
            <a:off x="736450" y="1594360"/>
            <a:ext cx="1863000" cy="2007950"/>
            <a:chOff x="736450" y="1594360"/>
            <a:chExt cx="1863000" cy="2007950"/>
          </a:xfrm>
        </p:grpSpPr>
        <p:grpSp>
          <p:nvGrpSpPr>
            <p:cNvPr id="622" name="Google Shape;622;p40"/>
            <p:cNvGrpSpPr/>
            <p:nvPr/>
          </p:nvGrpSpPr>
          <p:grpSpPr>
            <a:xfrm>
              <a:off x="736450" y="1594360"/>
              <a:ext cx="1863000" cy="1003975"/>
              <a:chOff x="736450" y="1594360"/>
              <a:chExt cx="1863000" cy="1003975"/>
            </a:xfrm>
          </p:grpSpPr>
          <p:cxnSp>
            <p:nvCxnSpPr>
              <p:cNvPr id="623" name="Google Shape;623;p40"/>
              <p:cNvCxnSpPr>
                <a:stCxn id="619" idx="2"/>
                <a:endCxn id="624" idx="0"/>
              </p:cNvCxnSpPr>
              <p:nvPr/>
            </p:nvCxnSpPr>
            <p:spPr>
              <a:xfrm>
                <a:off x="1667950" y="1594360"/>
                <a:ext cx="0" cy="57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24" name="Google Shape;624;p40"/>
              <p:cNvSpPr/>
              <p:nvPr/>
            </p:nvSpPr>
            <p:spPr>
              <a:xfrm>
                <a:off x="736450" y="2172035"/>
                <a:ext cx="1863000" cy="4263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Pipeline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5" name="Google Shape;625;p40"/>
            <p:cNvGrpSpPr/>
            <p:nvPr/>
          </p:nvGrpSpPr>
          <p:grpSpPr>
            <a:xfrm>
              <a:off x="736450" y="2598335"/>
              <a:ext cx="1863000" cy="1003975"/>
              <a:chOff x="736450" y="2598335"/>
              <a:chExt cx="1863000" cy="1003975"/>
            </a:xfrm>
          </p:grpSpPr>
          <p:sp>
            <p:nvSpPr>
              <p:cNvPr id="626" name="Google Shape;626;p40"/>
              <p:cNvSpPr/>
              <p:nvPr/>
            </p:nvSpPr>
            <p:spPr>
              <a:xfrm>
                <a:off x="736450" y="3176010"/>
                <a:ext cx="1863000" cy="4263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PipelineModel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27" name="Google Shape;627;p40"/>
              <p:cNvCxnSpPr>
                <a:stCxn id="624" idx="2"/>
                <a:endCxn id="626" idx="0"/>
              </p:cNvCxnSpPr>
              <p:nvPr/>
            </p:nvCxnSpPr>
            <p:spPr>
              <a:xfrm>
                <a:off x="1667950" y="2598335"/>
                <a:ext cx="0" cy="57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28" name="Google Shape;628;p40"/>
              <p:cNvSpPr txBox="1"/>
              <p:nvPr/>
            </p:nvSpPr>
            <p:spPr>
              <a:xfrm>
                <a:off x="1667950" y="2687063"/>
                <a:ext cx="54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latin typeface="Roboto"/>
                    <a:ea typeface="Roboto"/>
                    <a:cs typeface="Roboto"/>
                    <a:sym typeface="Roboto"/>
                  </a:rPr>
                  <a:t>.fit()</a:t>
                </a:r>
                <a:endParaRPr i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29" name="Google Shape;629;p40"/>
          <p:cNvGrpSpPr/>
          <p:nvPr/>
        </p:nvGrpSpPr>
        <p:grpSpPr>
          <a:xfrm>
            <a:off x="736450" y="3602310"/>
            <a:ext cx="2228100" cy="1003988"/>
            <a:chOff x="736450" y="3602310"/>
            <a:chExt cx="2228100" cy="1003988"/>
          </a:xfrm>
        </p:grpSpPr>
        <p:sp>
          <p:nvSpPr>
            <p:cNvPr id="630" name="Google Shape;630;p40"/>
            <p:cNvSpPr/>
            <p:nvPr/>
          </p:nvSpPr>
          <p:spPr>
            <a:xfrm>
              <a:off x="736450" y="4179998"/>
              <a:ext cx="1863000" cy="426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</a:rPr>
                <a:t>Results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1" name="Google Shape;631;p40"/>
            <p:cNvCxnSpPr>
              <a:stCxn id="626" idx="2"/>
              <a:endCxn id="630" idx="0"/>
            </p:cNvCxnSpPr>
            <p:nvPr/>
          </p:nvCxnSpPr>
          <p:spPr>
            <a:xfrm>
              <a:off x="1667950" y="3602310"/>
              <a:ext cx="0" cy="577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32" name="Google Shape;632;p40"/>
            <p:cNvSpPr txBox="1"/>
            <p:nvPr/>
          </p:nvSpPr>
          <p:spPr>
            <a:xfrm>
              <a:off x="1667950" y="3691050"/>
              <a:ext cx="12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Roboto"/>
                  <a:ea typeface="Roboto"/>
                  <a:cs typeface="Roboto"/>
                  <a:sym typeface="Roboto"/>
                </a:rPr>
                <a:t>.transform()</a:t>
              </a:r>
              <a:endParaRPr i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3" name="Google Shape;633;p40"/>
          <p:cNvSpPr/>
          <p:nvPr/>
        </p:nvSpPr>
        <p:spPr>
          <a:xfrm>
            <a:off x="5402350" y="3828275"/>
            <a:ext cx="1565425" cy="1011650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DataFrame</a:t>
            </a:r>
            <a:endParaRPr b="1"/>
          </a:p>
        </p:txBody>
      </p:sp>
      <p:cxnSp>
        <p:nvCxnSpPr>
          <p:cNvPr id="634" name="Google Shape;634;p40"/>
          <p:cNvCxnSpPr>
            <a:endCxn id="633" idx="0"/>
          </p:cNvCxnSpPr>
          <p:nvPr/>
        </p:nvCxnSpPr>
        <p:spPr>
          <a:xfrm>
            <a:off x="6183863" y="3527375"/>
            <a:ext cx="1200" cy="30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35" name="Google Shape;635;p40"/>
          <p:cNvGraphicFramePr/>
          <p:nvPr/>
        </p:nvGraphicFramePr>
        <p:xfrm>
          <a:off x="3939375" y="108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{AEA95C2B-742F-4C3E-8345-922DCB7DDF29}</a:tableStyleId>
              </a:tblPr>
              <a:tblGrid>
                <a:gridCol w="2245700"/>
                <a:gridCol w="2245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Italian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English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50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Training examples: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11.227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Testing examples: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4.136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Format: CoNLL 2003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Entities: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Persone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Luoghi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Organizzazioni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Entità geo</a:t>
                      </a:r>
                      <a:r>
                        <a:rPr lang="en" sz="1200"/>
                        <a:t>p</a:t>
                      </a:r>
                      <a:r>
                        <a:rPr lang="en" sz="1200"/>
                        <a:t>olitiche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Training examples: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14,041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Testing examples: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6.603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Format: CoNLL 2003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Entities: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Person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Location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Organization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Miscellaneous</a:t>
                      </a:r>
                      <a:r>
                        <a:rPr lang="en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1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Risultats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641" name="Google Shape;641;p41"/>
          <p:cNvGrpSpPr/>
          <p:nvPr/>
        </p:nvGrpSpPr>
        <p:grpSpPr>
          <a:xfrm>
            <a:off x="547036" y="1148613"/>
            <a:ext cx="8100369" cy="2330739"/>
            <a:chOff x="547036" y="1148613"/>
            <a:chExt cx="8100369" cy="2330739"/>
          </a:xfrm>
        </p:grpSpPr>
        <p:sp>
          <p:nvSpPr>
            <p:cNvPr id="642" name="Google Shape;642;p41"/>
            <p:cNvSpPr txBox="1"/>
            <p:nvPr/>
          </p:nvSpPr>
          <p:spPr>
            <a:xfrm>
              <a:off x="713163" y="1148613"/>
              <a:ext cx="2945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Roboto"/>
                  <a:ea typeface="Roboto"/>
                  <a:cs typeface="Roboto"/>
                  <a:sym typeface="Roboto"/>
                </a:rPr>
                <a:t>GloVe Embeddings</a:t>
              </a:r>
              <a:endParaRPr sz="1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3" name="Google Shape;643;p41"/>
            <p:cNvSpPr txBox="1"/>
            <p:nvPr/>
          </p:nvSpPr>
          <p:spPr>
            <a:xfrm>
              <a:off x="5485350" y="1148625"/>
              <a:ext cx="2945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Roboto"/>
                  <a:ea typeface="Roboto"/>
                  <a:cs typeface="Roboto"/>
                  <a:sym typeface="Roboto"/>
                </a:rPr>
                <a:t>BERT Embeddings</a:t>
              </a:r>
              <a:endParaRPr sz="1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4" name="Google Shape;644;p41"/>
            <p:cNvSpPr txBox="1"/>
            <p:nvPr/>
          </p:nvSpPr>
          <p:spPr>
            <a:xfrm>
              <a:off x="3824700" y="2575900"/>
              <a:ext cx="144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NER in English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45" name="Google Shape;645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7036" y="1914024"/>
              <a:ext cx="3277675" cy="1565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68699" y="1914025"/>
              <a:ext cx="3378707" cy="1565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7" name="Google Shape;64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4022525"/>
            <a:ext cx="6858001" cy="4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1"/>
          <p:cNvSpPr txBox="1"/>
          <p:nvPr/>
        </p:nvSpPr>
        <p:spPr>
          <a:xfrm>
            <a:off x="6907800" y="4630000"/>
            <a:ext cx="223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Source: https://paperswithcode.com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41"/>
          <p:cNvSpPr/>
          <p:nvPr/>
        </p:nvSpPr>
        <p:spPr>
          <a:xfrm>
            <a:off x="2861275" y="2930825"/>
            <a:ext cx="346200" cy="4641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7549000" y="2930825"/>
            <a:ext cx="346200" cy="4641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Resources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56" name="Google Shape;656;p42"/>
          <p:cNvSpPr txBox="1"/>
          <p:nvPr>
            <p:ph idx="1" type="body"/>
          </p:nvPr>
        </p:nvSpPr>
        <p:spPr>
          <a:xfrm>
            <a:off x="713225" y="1294404"/>
            <a:ext cx="6499800" cy="28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Template </a:t>
            </a:r>
            <a:r>
              <a:rPr b="1" lang="en"/>
              <a:t>Slidesgo</a:t>
            </a:r>
            <a:endParaRPr b="1" sz="12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Icons: </a:t>
            </a:r>
            <a:r>
              <a:rPr b="1" lang="en"/>
              <a:t>Flaticon</a:t>
            </a:r>
            <a:endParaRPr b="1" sz="12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Pictures: </a:t>
            </a:r>
            <a:r>
              <a:rPr b="1" lang="en"/>
              <a:t>Freepik, Pixabay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Illustrations: </a:t>
            </a:r>
            <a:r>
              <a:rPr b="1" lang="en">
                <a:uFill>
                  <a:noFill/>
                </a:uFill>
                <a:hlinkClick r:id="rId3"/>
              </a:rPr>
              <a:t>Stories by Freepik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75" y="1588087"/>
            <a:ext cx="4842900" cy="22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233475" y="171700"/>
            <a:ext cx="5615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DM Serif Display"/>
                <a:ea typeface="DM Serif Display"/>
                <a:cs typeface="DM Serif Display"/>
                <a:sym typeface="DM Serif Display"/>
              </a:rPr>
              <a:t>A world made of data</a:t>
            </a:r>
            <a:endParaRPr sz="38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-100" y="4938075"/>
            <a:ext cx="9144000" cy="20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23"/>
          <p:cNvGrpSpPr/>
          <p:nvPr/>
        </p:nvGrpSpPr>
        <p:grpSpPr>
          <a:xfrm>
            <a:off x="1878750" y="1080075"/>
            <a:ext cx="7265225" cy="3858000"/>
            <a:chOff x="1878750" y="1080075"/>
            <a:chExt cx="7265225" cy="3858000"/>
          </a:xfrm>
        </p:grpSpPr>
        <p:sp>
          <p:nvSpPr>
            <p:cNvPr id="144" name="Google Shape;144;p23"/>
            <p:cNvSpPr txBox="1"/>
            <p:nvPr/>
          </p:nvSpPr>
          <p:spPr>
            <a:xfrm>
              <a:off x="1878750" y="1080075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319.6 bilions</a:t>
              </a:r>
              <a:endPara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45" name="Google Shape;145;p23"/>
            <p:cNvSpPr txBox="1"/>
            <p:nvPr/>
          </p:nvSpPr>
          <p:spPr>
            <a:xfrm>
              <a:off x="1878750" y="1487883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Of mail sent in </a:t>
              </a: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2021</a:t>
              </a:r>
              <a:endPara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6" name="Google Shape;146;p23"/>
            <p:cNvSpPr txBox="1"/>
            <p:nvPr/>
          </p:nvSpPr>
          <p:spPr>
            <a:xfrm>
              <a:off x="1878750" y="3632772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accent6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463 Exabyte</a:t>
              </a:r>
              <a:endParaRPr sz="32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47" name="Google Shape;147;p23"/>
            <p:cNvSpPr txBox="1"/>
            <p:nvPr/>
          </p:nvSpPr>
          <p:spPr>
            <a:xfrm>
              <a:off x="1878750" y="4040576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data generated daily in </a:t>
              </a: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2025</a:t>
              </a:r>
              <a:endPara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8" name="Google Shape;148;p23"/>
            <p:cNvSpPr txBox="1"/>
            <p:nvPr/>
          </p:nvSpPr>
          <p:spPr>
            <a:xfrm>
              <a:off x="1878750" y="1885823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100 bilions</a:t>
              </a:r>
              <a:endPara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49" name="Google Shape;149;p23"/>
            <p:cNvSpPr txBox="1"/>
            <p:nvPr/>
          </p:nvSpPr>
          <p:spPr>
            <a:xfrm>
              <a:off x="1878750" y="2293630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Of </a:t>
              </a: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WhatsApp</a:t>
              </a: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messages in 2021</a:t>
              </a:r>
              <a:endPara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3"/>
            <p:cNvSpPr txBox="1"/>
            <p:nvPr/>
          </p:nvSpPr>
          <p:spPr>
            <a:xfrm>
              <a:off x="1878750" y="2759298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1.8 bilions</a:t>
              </a:r>
              <a:endPara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51" name="Google Shape;151;p23"/>
            <p:cNvSpPr txBox="1"/>
            <p:nvPr/>
          </p:nvSpPr>
          <p:spPr>
            <a:xfrm>
              <a:off x="1878750" y="3167105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Of active Facebook users</a:t>
              </a: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in 2021</a:t>
              </a:r>
              <a:endPara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2" name="Google Shape;152;p23"/>
            <p:cNvSpPr txBox="1"/>
            <p:nvPr/>
          </p:nvSpPr>
          <p:spPr>
            <a:xfrm>
              <a:off x="7741775" y="4599375"/>
              <a:ext cx="140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 Light"/>
                  <a:ea typeface="Roboto Light"/>
                  <a:cs typeface="Roboto Light"/>
                  <a:sym typeface="Roboto Light"/>
                </a:rPr>
                <a:t>Source</a:t>
              </a:r>
              <a:r>
                <a:rPr lang="en" sz="1000">
                  <a:latin typeface="Roboto Light"/>
                  <a:ea typeface="Roboto Light"/>
                  <a:cs typeface="Roboto Light"/>
                  <a:sym typeface="Roboto Light"/>
                </a:rPr>
                <a:t>: statista.com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53" name="Google Shape;153;p23"/>
          <p:cNvGrpSpPr/>
          <p:nvPr/>
        </p:nvGrpSpPr>
        <p:grpSpPr>
          <a:xfrm>
            <a:off x="233465" y="2306300"/>
            <a:ext cx="3108635" cy="2837207"/>
            <a:chOff x="233465" y="2306300"/>
            <a:chExt cx="3108635" cy="2837207"/>
          </a:xfrm>
        </p:grpSpPr>
        <p:grpSp>
          <p:nvGrpSpPr>
            <p:cNvPr id="154" name="Google Shape;154;p23"/>
            <p:cNvGrpSpPr/>
            <p:nvPr/>
          </p:nvGrpSpPr>
          <p:grpSpPr>
            <a:xfrm>
              <a:off x="233465" y="4222527"/>
              <a:ext cx="307471" cy="920304"/>
              <a:chOff x="2844599" y="4119821"/>
              <a:chExt cx="341711" cy="1022787"/>
            </a:xfrm>
          </p:grpSpPr>
          <p:sp>
            <p:nvSpPr>
              <p:cNvPr id="155" name="Google Shape;155;p23"/>
              <p:cNvSpPr/>
              <p:nvPr/>
            </p:nvSpPr>
            <p:spPr>
              <a:xfrm>
                <a:off x="2844599" y="4119821"/>
                <a:ext cx="341711" cy="1022787"/>
              </a:xfrm>
              <a:custGeom>
                <a:rect b="b" l="l" r="r" t="t"/>
                <a:pathLst>
                  <a:path extrusionOk="0" h="44933" w="15012">
                    <a:moveTo>
                      <a:pt x="1" y="0"/>
                    </a:moveTo>
                    <a:lnTo>
                      <a:pt x="1" y="44933"/>
                    </a:lnTo>
                    <a:lnTo>
                      <a:pt x="15011" y="44933"/>
                    </a:lnTo>
                    <a:lnTo>
                      <a:pt x="1501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3"/>
              <p:cNvSpPr/>
              <p:nvPr/>
            </p:nvSpPr>
            <p:spPr>
              <a:xfrm>
                <a:off x="2844599" y="4119821"/>
                <a:ext cx="341711" cy="858784"/>
              </a:xfrm>
              <a:custGeom>
                <a:rect b="b" l="l" r="r" t="t"/>
                <a:pathLst>
                  <a:path extrusionOk="0" h="37728" w="15012">
                    <a:moveTo>
                      <a:pt x="1" y="0"/>
                    </a:moveTo>
                    <a:lnTo>
                      <a:pt x="1" y="37727"/>
                    </a:lnTo>
                    <a:cubicBezTo>
                      <a:pt x="4771" y="35192"/>
                      <a:pt x="9808" y="33191"/>
                      <a:pt x="15011" y="31757"/>
                    </a:cubicBezTo>
                    <a:lnTo>
                      <a:pt x="150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3"/>
              <p:cNvSpPr/>
              <p:nvPr/>
            </p:nvSpPr>
            <p:spPr>
              <a:xfrm>
                <a:off x="2844599" y="4843418"/>
                <a:ext cx="341711" cy="299190"/>
              </a:xfrm>
              <a:custGeom>
                <a:rect b="b" l="l" r="r" t="t"/>
                <a:pathLst>
                  <a:path extrusionOk="0" h="13144" w="15012">
                    <a:moveTo>
                      <a:pt x="15011" y="1"/>
                    </a:moveTo>
                    <a:cubicBezTo>
                      <a:pt x="9808" y="1435"/>
                      <a:pt x="4771" y="3403"/>
                      <a:pt x="1" y="5972"/>
                    </a:cubicBezTo>
                    <a:lnTo>
                      <a:pt x="1" y="13144"/>
                    </a:lnTo>
                    <a:lnTo>
                      <a:pt x="15011" y="13144"/>
                    </a:lnTo>
                    <a:lnTo>
                      <a:pt x="15011" y="1"/>
                    </a:lnTo>
                    <a:close/>
                  </a:path>
                </a:pathLst>
              </a:custGeom>
              <a:solidFill>
                <a:srgbClr val="3C4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" name="Google Shape;158;p23"/>
            <p:cNvGrpSpPr/>
            <p:nvPr/>
          </p:nvGrpSpPr>
          <p:grpSpPr>
            <a:xfrm>
              <a:off x="694631" y="4142587"/>
              <a:ext cx="307471" cy="1000244"/>
              <a:chOff x="3357120" y="4030979"/>
              <a:chExt cx="341711" cy="1111629"/>
            </a:xfrm>
          </p:grpSpPr>
          <p:sp>
            <p:nvSpPr>
              <p:cNvPr id="159" name="Google Shape;159;p23"/>
              <p:cNvSpPr/>
              <p:nvPr/>
            </p:nvSpPr>
            <p:spPr>
              <a:xfrm>
                <a:off x="3357120" y="4030979"/>
                <a:ext cx="341711" cy="1111629"/>
              </a:xfrm>
              <a:custGeom>
                <a:rect b="b" l="l" r="r" t="t"/>
                <a:pathLst>
                  <a:path extrusionOk="0" h="48836" w="15012">
                    <a:moveTo>
                      <a:pt x="1" y="1"/>
                    </a:moveTo>
                    <a:lnTo>
                      <a:pt x="1" y="48836"/>
                    </a:lnTo>
                    <a:lnTo>
                      <a:pt x="15011" y="48836"/>
                    </a:lnTo>
                    <a:lnTo>
                      <a:pt x="150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3"/>
              <p:cNvSpPr/>
              <p:nvPr/>
            </p:nvSpPr>
            <p:spPr>
              <a:xfrm>
                <a:off x="3357120" y="4778886"/>
                <a:ext cx="341711" cy="363722"/>
              </a:xfrm>
              <a:custGeom>
                <a:rect b="b" l="l" r="r" t="t"/>
                <a:pathLst>
                  <a:path extrusionOk="0" h="15979" w="15012">
                    <a:moveTo>
                      <a:pt x="14144" y="0"/>
                    </a:moveTo>
                    <a:cubicBezTo>
                      <a:pt x="9374" y="0"/>
                      <a:pt x="4671" y="401"/>
                      <a:pt x="1" y="1168"/>
                    </a:cubicBezTo>
                    <a:lnTo>
                      <a:pt x="1" y="15979"/>
                    </a:lnTo>
                    <a:lnTo>
                      <a:pt x="15011" y="15979"/>
                    </a:lnTo>
                    <a:lnTo>
                      <a:pt x="150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23"/>
            <p:cNvGrpSpPr/>
            <p:nvPr/>
          </p:nvGrpSpPr>
          <p:grpSpPr>
            <a:xfrm>
              <a:off x="1155798" y="3910305"/>
              <a:ext cx="307471" cy="1232527"/>
              <a:chOff x="3869640" y="3772829"/>
              <a:chExt cx="341711" cy="1369779"/>
            </a:xfrm>
          </p:grpSpPr>
          <p:sp>
            <p:nvSpPr>
              <p:cNvPr id="162" name="Google Shape;162;p23"/>
              <p:cNvSpPr/>
              <p:nvPr/>
            </p:nvSpPr>
            <p:spPr>
              <a:xfrm>
                <a:off x="3869640" y="3772829"/>
                <a:ext cx="341711" cy="1369779"/>
              </a:xfrm>
              <a:custGeom>
                <a:rect b="b" l="l" r="r" t="t"/>
                <a:pathLst>
                  <a:path extrusionOk="0" h="60177" w="15012">
                    <a:moveTo>
                      <a:pt x="1" y="0"/>
                    </a:moveTo>
                    <a:lnTo>
                      <a:pt x="1" y="60177"/>
                    </a:lnTo>
                    <a:lnTo>
                      <a:pt x="15011" y="60177"/>
                    </a:lnTo>
                    <a:lnTo>
                      <a:pt x="1501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3"/>
              <p:cNvSpPr/>
              <p:nvPr/>
            </p:nvSpPr>
            <p:spPr>
              <a:xfrm>
                <a:off x="3869640" y="3772829"/>
                <a:ext cx="341711" cy="1037970"/>
              </a:xfrm>
              <a:custGeom>
                <a:rect b="b" l="l" r="r" t="t"/>
                <a:pathLst>
                  <a:path extrusionOk="0" h="45600" w="15012">
                    <a:moveTo>
                      <a:pt x="1" y="0"/>
                    </a:moveTo>
                    <a:lnTo>
                      <a:pt x="1" y="44432"/>
                    </a:lnTo>
                    <a:cubicBezTo>
                      <a:pt x="5538" y="44665"/>
                      <a:pt x="10441" y="45132"/>
                      <a:pt x="15011" y="45599"/>
                    </a:cubicBezTo>
                    <a:lnTo>
                      <a:pt x="150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3"/>
              <p:cNvSpPr/>
              <p:nvPr/>
            </p:nvSpPr>
            <p:spPr>
              <a:xfrm>
                <a:off x="3869640" y="4784190"/>
                <a:ext cx="341711" cy="358418"/>
              </a:xfrm>
              <a:custGeom>
                <a:rect b="b" l="l" r="r" t="t"/>
                <a:pathLst>
                  <a:path extrusionOk="0" h="15746" w="15012">
                    <a:moveTo>
                      <a:pt x="1" y="1"/>
                    </a:moveTo>
                    <a:lnTo>
                      <a:pt x="1" y="15746"/>
                    </a:lnTo>
                    <a:lnTo>
                      <a:pt x="15011" y="15746"/>
                    </a:lnTo>
                    <a:lnTo>
                      <a:pt x="15011" y="1168"/>
                    </a:lnTo>
                    <a:cubicBezTo>
                      <a:pt x="10441" y="701"/>
                      <a:pt x="5538" y="234"/>
                      <a:pt x="1" y="1"/>
                    </a:cubicBezTo>
                    <a:close/>
                  </a:path>
                </a:pathLst>
              </a:custGeom>
              <a:solidFill>
                <a:srgbClr val="3C4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23"/>
            <p:cNvGrpSpPr/>
            <p:nvPr/>
          </p:nvGrpSpPr>
          <p:grpSpPr>
            <a:xfrm>
              <a:off x="1616965" y="4032600"/>
              <a:ext cx="307471" cy="1110231"/>
              <a:chOff x="4382161" y="3908744"/>
              <a:chExt cx="341711" cy="1233864"/>
            </a:xfrm>
          </p:grpSpPr>
          <p:sp>
            <p:nvSpPr>
              <p:cNvPr id="166" name="Google Shape;166;p23"/>
              <p:cNvSpPr/>
              <p:nvPr/>
            </p:nvSpPr>
            <p:spPr>
              <a:xfrm>
                <a:off x="4382161" y="3908744"/>
                <a:ext cx="341711" cy="1233864"/>
              </a:xfrm>
              <a:custGeom>
                <a:rect b="b" l="l" r="r" t="t"/>
                <a:pathLst>
                  <a:path extrusionOk="0" h="54206" w="15012">
                    <a:moveTo>
                      <a:pt x="1" y="0"/>
                    </a:moveTo>
                    <a:lnTo>
                      <a:pt x="1" y="54206"/>
                    </a:lnTo>
                    <a:lnTo>
                      <a:pt x="15011" y="54206"/>
                    </a:lnTo>
                    <a:lnTo>
                      <a:pt x="1501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3"/>
              <p:cNvSpPr/>
              <p:nvPr/>
            </p:nvSpPr>
            <p:spPr>
              <a:xfrm>
                <a:off x="4382161" y="4827484"/>
                <a:ext cx="341711" cy="315124"/>
              </a:xfrm>
              <a:custGeom>
                <a:rect b="b" l="l" r="r" t="t"/>
                <a:pathLst>
                  <a:path extrusionOk="0" h="13844" w="15012">
                    <a:moveTo>
                      <a:pt x="1" y="0"/>
                    </a:moveTo>
                    <a:lnTo>
                      <a:pt x="1" y="13844"/>
                    </a:lnTo>
                    <a:lnTo>
                      <a:pt x="15011" y="13844"/>
                    </a:lnTo>
                    <a:lnTo>
                      <a:pt x="15011" y="634"/>
                    </a:lnTo>
                    <a:cubicBezTo>
                      <a:pt x="14044" y="668"/>
                      <a:pt x="13143" y="668"/>
                      <a:pt x="12176" y="668"/>
                    </a:cubicBezTo>
                    <a:cubicBezTo>
                      <a:pt x="8107" y="668"/>
                      <a:pt x="4037" y="467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23"/>
            <p:cNvGrpSpPr/>
            <p:nvPr/>
          </p:nvGrpSpPr>
          <p:grpSpPr>
            <a:xfrm>
              <a:off x="2078132" y="3383536"/>
              <a:ext cx="307471" cy="1759296"/>
              <a:chOff x="4894681" y="3187400"/>
              <a:chExt cx="341711" cy="1955208"/>
            </a:xfrm>
          </p:grpSpPr>
          <p:sp>
            <p:nvSpPr>
              <p:cNvPr id="169" name="Google Shape;169;p23"/>
              <p:cNvSpPr/>
              <p:nvPr/>
            </p:nvSpPr>
            <p:spPr>
              <a:xfrm>
                <a:off x="4894681" y="3187400"/>
                <a:ext cx="341711" cy="1955208"/>
              </a:xfrm>
              <a:custGeom>
                <a:rect b="b" l="l" r="r" t="t"/>
                <a:pathLst>
                  <a:path extrusionOk="0" h="85896" w="15012">
                    <a:moveTo>
                      <a:pt x="1" y="1"/>
                    </a:moveTo>
                    <a:lnTo>
                      <a:pt x="1" y="85896"/>
                    </a:lnTo>
                    <a:lnTo>
                      <a:pt x="15012" y="85896"/>
                    </a:lnTo>
                    <a:lnTo>
                      <a:pt x="150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3"/>
              <p:cNvSpPr/>
              <p:nvPr/>
            </p:nvSpPr>
            <p:spPr>
              <a:xfrm>
                <a:off x="4894681" y="3187400"/>
                <a:ext cx="341711" cy="1639332"/>
              </a:xfrm>
              <a:custGeom>
                <a:rect b="b" l="l" r="r" t="t"/>
                <a:pathLst>
                  <a:path extrusionOk="0" h="72019" w="15012">
                    <a:moveTo>
                      <a:pt x="1" y="1"/>
                    </a:moveTo>
                    <a:lnTo>
                      <a:pt x="1" y="72019"/>
                    </a:lnTo>
                    <a:cubicBezTo>
                      <a:pt x="5138" y="71218"/>
                      <a:pt x="10141" y="69917"/>
                      <a:pt x="15012" y="68150"/>
                    </a:cubicBezTo>
                    <a:lnTo>
                      <a:pt x="150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3"/>
              <p:cNvSpPr/>
              <p:nvPr/>
            </p:nvSpPr>
            <p:spPr>
              <a:xfrm>
                <a:off x="4894681" y="4738642"/>
                <a:ext cx="341711" cy="403966"/>
              </a:xfrm>
              <a:custGeom>
                <a:rect b="b" l="l" r="r" t="t"/>
                <a:pathLst>
                  <a:path extrusionOk="0" h="17747" w="15012">
                    <a:moveTo>
                      <a:pt x="15012" y="1"/>
                    </a:moveTo>
                    <a:cubicBezTo>
                      <a:pt x="10141" y="1768"/>
                      <a:pt x="5138" y="3069"/>
                      <a:pt x="1" y="3870"/>
                    </a:cubicBezTo>
                    <a:lnTo>
                      <a:pt x="1" y="17747"/>
                    </a:lnTo>
                    <a:lnTo>
                      <a:pt x="15012" y="17747"/>
                    </a:lnTo>
                    <a:lnTo>
                      <a:pt x="15012" y="1"/>
                    </a:lnTo>
                    <a:close/>
                  </a:path>
                </a:pathLst>
              </a:custGeom>
              <a:solidFill>
                <a:srgbClr val="3C4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" name="Google Shape;172;p23"/>
            <p:cNvGrpSpPr/>
            <p:nvPr/>
          </p:nvGrpSpPr>
          <p:grpSpPr>
            <a:xfrm>
              <a:off x="3034629" y="3059024"/>
              <a:ext cx="307471" cy="2084484"/>
              <a:chOff x="5957690" y="2826751"/>
              <a:chExt cx="341711" cy="2316608"/>
            </a:xfrm>
          </p:grpSpPr>
          <p:sp>
            <p:nvSpPr>
              <p:cNvPr id="173" name="Google Shape;173;p23"/>
              <p:cNvSpPr/>
              <p:nvPr/>
            </p:nvSpPr>
            <p:spPr>
              <a:xfrm>
                <a:off x="5957690" y="2826751"/>
                <a:ext cx="341711" cy="2315857"/>
              </a:xfrm>
              <a:custGeom>
                <a:rect b="b" l="l" r="r" t="t"/>
                <a:pathLst>
                  <a:path extrusionOk="0" h="101740" w="15012">
                    <a:moveTo>
                      <a:pt x="1" y="0"/>
                    </a:moveTo>
                    <a:lnTo>
                      <a:pt x="1" y="101740"/>
                    </a:lnTo>
                    <a:lnTo>
                      <a:pt x="15012" y="101740"/>
                    </a:lnTo>
                    <a:lnTo>
                      <a:pt x="1501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3"/>
              <p:cNvSpPr/>
              <p:nvPr/>
            </p:nvSpPr>
            <p:spPr>
              <a:xfrm>
                <a:off x="5957690" y="2826751"/>
                <a:ext cx="341711" cy="1632504"/>
              </a:xfrm>
              <a:custGeom>
                <a:rect b="b" l="l" r="r" t="t"/>
                <a:pathLst>
                  <a:path extrusionOk="0" h="71719" w="15012">
                    <a:moveTo>
                      <a:pt x="1" y="0"/>
                    </a:moveTo>
                    <a:lnTo>
                      <a:pt x="1" y="71718"/>
                    </a:lnTo>
                    <a:cubicBezTo>
                      <a:pt x="5138" y="70918"/>
                      <a:pt x="10141" y="69650"/>
                      <a:pt x="15012" y="67849"/>
                    </a:cubicBezTo>
                    <a:lnTo>
                      <a:pt x="150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>
                <a:off x="5957690" y="4371915"/>
                <a:ext cx="341711" cy="771444"/>
              </a:xfrm>
              <a:custGeom>
                <a:rect b="b" l="l" r="r" t="t"/>
                <a:pathLst>
                  <a:path extrusionOk="0" h="33891" w="15012">
                    <a:moveTo>
                      <a:pt x="15012" y="0"/>
                    </a:moveTo>
                    <a:cubicBezTo>
                      <a:pt x="10141" y="1801"/>
                      <a:pt x="5138" y="3102"/>
                      <a:pt x="1" y="3869"/>
                    </a:cubicBezTo>
                    <a:lnTo>
                      <a:pt x="1" y="33891"/>
                    </a:lnTo>
                    <a:lnTo>
                      <a:pt x="15012" y="33891"/>
                    </a:lnTo>
                    <a:lnTo>
                      <a:pt x="15012" y="0"/>
                    </a:lnTo>
                    <a:close/>
                  </a:path>
                </a:pathLst>
              </a:custGeom>
              <a:solidFill>
                <a:srgbClr val="3C4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23"/>
            <p:cNvGrpSpPr/>
            <p:nvPr/>
          </p:nvGrpSpPr>
          <p:grpSpPr>
            <a:xfrm>
              <a:off x="2539298" y="3134847"/>
              <a:ext cx="307471" cy="2007985"/>
              <a:chOff x="5407202" y="2911018"/>
              <a:chExt cx="341711" cy="2231590"/>
            </a:xfrm>
          </p:grpSpPr>
          <p:sp>
            <p:nvSpPr>
              <p:cNvPr id="177" name="Google Shape;177;p23"/>
              <p:cNvSpPr/>
              <p:nvPr/>
            </p:nvSpPr>
            <p:spPr>
              <a:xfrm>
                <a:off x="5407202" y="2911018"/>
                <a:ext cx="341711" cy="2231590"/>
              </a:xfrm>
              <a:custGeom>
                <a:rect b="b" l="l" r="r" t="t"/>
                <a:pathLst>
                  <a:path extrusionOk="0" h="98038" w="15012">
                    <a:moveTo>
                      <a:pt x="1" y="1"/>
                    </a:moveTo>
                    <a:lnTo>
                      <a:pt x="1" y="98038"/>
                    </a:lnTo>
                    <a:lnTo>
                      <a:pt x="15012" y="98038"/>
                    </a:lnTo>
                    <a:lnTo>
                      <a:pt x="150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>
                <a:off x="5407202" y="4534394"/>
                <a:ext cx="341711" cy="608214"/>
              </a:xfrm>
              <a:custGeom>
                <a:rect b="b" l="l" r="r" t="t"/>
                <a:pathLst>
                  <a:path extrusionOk="0" h="26720" w="15012">
                    <a:moveTo>
                      <a:pt x="15012" y="0"/>
                    </a:moveTo>
                    <a:cubicBezTo>
                      <a:pt x="10208" y="2035"/>
                      <a:pt x="5138" y="4070"/>
                      <a:pt x="1" y="6138"/>
                    </a:cubicBezTo>
                    <a:lnTo>
                      <a:pt x="1" y="26720"/>
                    </a:lnTo>
                    <a:lnTo>
                      <a:pt x="15012" y="26720"/>
                    </a:lnTo>
                    <a:lnTo>
                      <a:pt x="150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23"/>
            <p:cNvGrpSpPr/>
            <p:nvPr/>
          </p:nvGrpSpPr>
          <p:grpSpPr>
            <a:xfrm>
              <a:off x="311352" y="2306300"/>
              <a:ext cx="1165572" cy="1921715"/>
              <a:chOff x="2931165" y="1990207"/>
              <a:chExt cx="1295368" cy="2135714"/>
            </a:xfrm>
          </p:grpSpPr>
          <p:sp>
            <p:nvSpPr>
              <p:cNvPr id="180" name="Google Shape;180;p23"/>
              <p:cNvSpPr/>
              <p:nvPr/>
            </p:nvSpPr>
            <p:spPr>
              <a:xfrm>
                <a:off x="3570473" y="2568579"/>
                <a:ext cx="526975" cy="352773"/>
              </a:xfrm>
              <a:custGeom>
                <a:rect b="b" l="l" r="r" t="t"/>
                <a:pathLst>
                  <a:path extrusionOk="0" h="15498" w="23151">
                    <a:moveTo>
                      <a:pt x="4104" y="1"/>
                    </a:moveTo>
                    <a:cubicBezTo>
                      <a:pt x="1" y="3537"/>
                      <a:pt x="902" y="10842"/>
                      <a:pt x="902" y="10842"/>
                    </a:cubicBezTo>
                    <a:cubicBezTo>
                      <a:pt x="902" y="10842"/>
                      <a:pt x="7668" y="15498"/>
                      <a:pt x="9494" y="15498"/>
                    </a:cubicBezTo>
                    <a:cubicBezTo>
                      <a:pt x="9561" y="15498"/>
                      <a:pt x="9621" y="15491"/>
                      <a:pt x="9675" y="15478"/>
                    </a:cubicBezTo>
                    <a:cubicBezTo>
                      <a:pt x="11176" y="15045"/>
                      <a:pt x="23151" y="11009"/>
                      <a:pt x="23151" y="11009"/>
                    </a:cubicBezTo>
                    <a:lnTo>
                      <a:pt x="23151" y="8440"/>
                    </a:lnTo>
                    <a:lnTo>
                      <a:pt x="10508" y="9608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>
                <a:off x="3568197" y="2563639"/>
                <a:ext cx="535328" cy="361833"/>
              </a:xfrm>
              <a:custGeom>
                <a:rect b="b" l="l" r="r" t="t"/>
                <a:pathLst>
                  <a:path extrusionOk="0" h="15896" w="23518">
                    <a:moveTo>
                      <a:pt x="4104" y="518"/>
                    </a:moveTo>
                    <a:lnTo>
                      <a:pt x="10408" y="9891"/>
                    </a:lnTo>
                    <a:cubicBezTo>
                      <a:pt x="10442" y="9925"/>
                      <a:pt x="10542" y="9991"/>
                      <a:pt x="10608" y="9991"/>
                    </a:cubicBezTo>
                    <a:lnTo>
                      <a:pt x="23051" y="8824"/>
                    </a:lnTo>
                    <a:lnTo>
                      <a:pt x="23051" y="11025"/>
                    </a:lnTo>
                    <a:cubicBezTo>
                      <a:pt x="21683" y="11426"/>
                      <a:pt x="11109" y="15028"/>
                      <a:pt x="9741" y="15395"/>
                    </a:cubicBezTo>
                    <a:cubicBezTo>
                      <a:pt x="9692" y="15410"/>
                      <a:pt x="9633" y="15417"/>
                      <a:pt x="9567" y="15417"/>
                    </a:cubicBezTo>
                    <a:cubicBezTo>
                      <a:pt x="8286" y="15417"/>
                      <a:pt x="3960" y="12761"/>
                      <a:pt x="1202" y="10859"/>
                    </a:cubicBezTo>
                    <a:cubicBezTo>
                      <a:pt x="1102" y="10025"/>
                      <a:pt x="668" y="3820"/>
                      <a:pt x="4104" y="518"/>
                    </a:cubicBezTo>
                    <a:close/>
                    <a:moveTo>
                      <a:pt x="4221" y="1"/>
                    </a:moveTo>
                    <a:cubicBezTo>
                      <a:pt x="4171" y="1"/>
                      <a:pt x="4120" y="18"/>
                      <a:pt x="4070" y="51"/>
                    </a:cubicBezTo>
                    <a:cubicBezTo>
                      <a:pt x="1" y="3653"/>
                      <a:pt x="768" y="10725"/>
                      <a:pt x="835" y="11025"/>
                    </a:cubicBezTo>
                    <a:cubicBezTo>
                      <a:pt x="835" y="11059"/>
                      <a:pt x="868" y="11092"/>
                      <a:pt x="902" y="11159"/>
                    </a:cubicBezTo>
                    <a:cubicBezTo>
                      <a:pt x="1669" y="11659"/>
                      <a:pt x="7773" y="15862"/>
                      <a:pt x="9674" y="15862"/>
                    </a:cubicBezTo>
                    <a:cubicBezTo>
                      <a:pt x="9708" y="15862"/>
                      <a:pt x="9775" y="15862"/>
                      <a:pt x="9908" y="15896"/>
                    </a:cubicBezTo>
                    <a:cubicBezTo>
                      <a:pt x="11376" y="15462"/>
                      <a:pt x="22884" y="11592"/>
                      <a:pt x="23384" y="11426"/>
                    </a:cubicBezTo>
                    <a:cubicBezTo>
                      <a:pt x="23451" y="11392"/>
                      <a:pt x="23518" y="11292"/>
                      <a:pt x="23518" y="11226"/>
                    </a:cubicBezTo>
                    <a:lnTo>
                      <a:pt x="23518" y="8624"/>
                    </a:lnTo>
                    <a:cubicBezTo>
                      <a:pt x="23518" y="8557"/>
                      <a:pt x="23451" y="8524"/>
                      <a:pt x="23418" y="8457"/>
                    </a:cubicBezTo>
                    <a:cubicBezTo>
                      <a:pt x="23384" y="8424"/>
                      <a:pt x="23284" y="8424"/>
                      <a:pt x="23251" y="8424"/>
                    </a:cubicBezTo>
                    <a:lnTo>
                      <a:pt x="10709" y="9591"/>
                    </a:lnTo>
                    <a:lnTo>
                      <a:pt x="4371" y="84"/>
                    </a:lnTo>
                    <a:lnTo>
                      <a:pt x="4371" y="51"/>
                    </a:lnTo>
                    <a:cubicBezTo>
                      <a:pt x="4321" y="18"/>
                      <a:pt x="4271" y="1"/>
                      <a:pt x="42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>
                <a:off x="4052628" y="2758395"/>
                <a:ext cx="16730" cy="68379"/>
              </a:xfrm>
              <a:custGeom>
                <a:rect b="b" l="l" r="r" t="t"/>
                <a:pathLst>
                  <a:path extrusionOk="0" h="3004" w="735">
                    <a:moveTo>
                      <a:pt x="168" y="1"/>
                    </a:moveTo>
                    <a:cubicBezTo>
                      <a:pt x="101" y="34"/>
                      <a:pt x="1" y="134"/>
                      <a:pt x="1" y="268"/>
                    </a:cubicBezTo>
                    <a:lnTo>
                      <a:pt x="301" y="2836"/>
                    </a:lnTo>
                    <a:cubicBezTo>
                      <a:pt x="301" y="2936"/>
                      <a:pt x="401" y="3003"/>
                      <a:pt x="501" y="3003"/>
                    </a:cubicBezTo>
                    <a:cubicBezTo>
                      <a:pt x="635" y="3003"/>
                      <a:pt x="735" y="2936"/>
                      <a:pt x="735" y="2770"/>
                    </a:cubicBezTo>
                    <a:lnTo>
                      <a:pt x="434" y="168"/>
                    </a:lnTo>
                    <a:cubicBezTo>
                      <a:pt x="401" y="101"/>
                      <a:pt x="301" y="1"/>
                      <a:pt x="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>
                <a:off x="4097425" y="2720450"/>
                <a:ext cx="110125" cy="97196"/>
              </a:xfrm>
              <a:custGeom>
                <a:rect b="b" l="l" r="r" t="t"/>
                <a:pathLst>
                  <a:path extrusionOk="0" h="4270" w="4838">
                    <a:moveTo>
                      <a:pt x="4637" y="0"/>
                    </a:moveTo>
                    <a:lnTo>
                      <a:pt x="1102" y="200"/>
                    </a:lnTo>
                    <a:lnTo>
                      <a:pt x="1" y="1701"/>
                    </a:lnTo>
                    <a:lnTo>
                      <a:pt x="1" y="4270"/>
                    </a:lnTo>
                    <a:cubicBezTo>
                      <a:pt x="1" y="4270"/>
                      <a:pt x="3837" y="3970"/>
                      <a:pt x="4337" y="3469"/>
                    </a:cubicBezTo>
                    <a:cubicBezTo>
                      <a:pt x="4838" y="2969"/>
                      <a:pt x="4637" y="0"/>
                      <a:pt x="46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>
                <a:off x="4092872" y="2716649"/>
                <a:ext cx="118479" cy="106324"/>
              </a:xfrm>
              <a:custGeom>
                <a:rect b="b" l="l" r="r" t="t"/>
                <a:pathLst>
                  <a:path extrusionOk="0" h="4671" w="5205">
                    <a:moveTo>
                      <a:pt x="4671" y="467"/>
                    </a:moveTo>
                    <a:lnTo>
                      <a:pt x="4671" y="467"/>
                    </a:lnTo>
                    <a:cubicBezTo>
                      <a:pt x="4737" y="1635"/>
                      <a:pt x="4704" y="3269"/>
                      <a:pt x="4404" y="3536"/>
                    </a:cubicBezTo>
                    <a:cubicBezTo>
                      <a:pt x="4137" y="3836"/>
                      <a:pt x="1969" y="4137"/>
                      <a:pt x="401" y="4270"/>
                    </a:cubicBezTo>
                    <a:lnTo>
                      <a:pt x="401" y="1968"/>
                    </a:lnTo>
                    <a:lnTo>
                      <a:pt x="1402" y="634"/>
                    </a:lnTo>
                    <a:lnTo>
                      <a:pt x="4671" y="467"/>
                    </a:lnTo>
                    <a:close/>
                    <a:moveTo>
                      <a:pt x="4837" y="0"/>
                    </a:moveTo>
                    <a:lnTo>
                      <a:pt x="1302" y="200"/>
                    </a:lnTo>
                    <a:cubicBezTo>
                      <a:pt x="1202" y="200"/>
                      <a:pt x="1168" y="267"/>
                      <a:pt x="1135" y="301"/>
                    </a:cubicBezTo>
                    <a:lnTo>
                      <a:pt x="34" y="1768"/>
                    </a:lnTo>
                    <a:cubicBezTo>
                      <a:pt x="1" y="1802"/>
                      <a:pt x="1" y="1835"/>
                      <a:pt x="1" y="1868"/>
                    </a:cubicBezTo>
                    <a:lnTo>
                      <a:pt x="1" y="4470"/>
                    </a:lnTo>
                    <a:cubicBezTo>
                      <a:pt x="1" y="4537"/>
                      <a:pt x="34" y="4604"/>
                      <a:pt x="67" y="4637"/>
                    </a:cubicBezTo>
                    <a:cubicBezTo>
                      <a:pt x="134" y="4670"/>
                      <a:pt x="167" y="4670"/>
                      <a:pt x="201" y="4670"/>
                    </a:cubicBezTo>
                    <a:cubicBezTo>
                      <a:pt x="868" y="4637"/>
                      <a:pt x="4170" y="4337"/>
                      <a:pt x="4671" y="3836"/>
                    </a:cubicBezTo>
                    <a:cubicBezTo>
                      <a:pt x="5204" y="3303"/>
                      <a:pt x="5071" y="701"/>
                      <a:pt x="5038" y="200"/>
                    </a:cubicBezTo>
                    <a:cubicBezTo>
                      <a:pt x="5038" y="100"/>
                      <a:pt x="4971" y="0"/>
                      <a:pt x="48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>
                <a:off x="4156653" y="2705108"/>
                <a:ext cx="66853" cy="96672"/>
              </a:xfrm>
              <a:custGeom>
                <a:rect b="b" l="l" r="r" t="t"/>
                <a:pathLst>
                  <a:path extrusionOk="0" h="4247" w="2937">
                    <a:moveTo>
                      <a:pt x="2244" y="1"/>
                    </a:moveTo>
                    <a:cubicBezTo>
                      <a:pt x="1586" y="1"/>
                      <a:pt x="501" y="441"/>
                      <a:pt x="501" y="441"/>
                    </a:cubicBezTo>
                    <a:cubicBezTo>
                      <a:pt x="501" y="441"/>
                      <a:pt x="1" y="4243"/>
                      <a:pt x="501" y="4243"/>
                    </a:cubicBezTo>
                    <a:cubicBezTo>
                      <a:pt x="595" y="4243"/>
                      <a:pt x="730" y="4247"/>
                      <a:pt x="887" y="4247"/>
                    </a:cubicBezTo>
                    <a:cubicBezTo>
                      <a:pt x="1568" y="4247"/>
                      <a:pt x="2669" y="4181"/>
                      <a:pt x="2669" y="3476"/>
                    </a:cubicBezTo>
                    <a:cubicBezTo>
                      <a:pt x="2669" y="2575"/>
                      <a:pt x="2936" y="74"/>
                      <a:pt x="2369" y="7"/>
                    </a:cubicBezTo>
                    <a:cubicBezTo>
                      <a:pt x="2329" y="3"/>
                      <a:pt x="2287" y="1"/>
                      <a:pt x="22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>
                <a:off x="4153625" y="2700374"/>
                <a:ext cx="72908" cy="106642"/>
              </a:xfrm>
              <a:custGeom>
                <a:rect b="b" l="l" r="r" t="t"/>
                <a:pathLst>
                  <a:path extrusionOk="0" h="4685" w="3203">
                    <a:moveTo>
                      <a:pt x="2469" y="415"/>
                    </a:moveTo>
                    <a:cubicBezTo>
                      <a:pt x="2669" y="415"/>
                      <a:pt x="2702" y="1249"/>
                      <a:pt x="2635" y="2884"/>
                    </a:cubicBezTo>
                    <a:cubicBezTo>
                      <a:pt x="2569" y="3217"/>
                      <a:pt x="2569" y="3484"/>
                      <a:pt x="2569" y="3684"/>
                    </a:cubicBezTo>
                    <a:cubicBezTo>
                      <a:pt x="2569" y="3751"/>
                      <a:pt x="2535" y="3851"/>
                      <a:pt x="2469" y="3918"/>
                    </a:cubicBezTo>
                    <a:cubicBezTo>
                      <a:pt x="2135" y="4251"/>
                      <a:pt x="1168" y="4251"/>
                      <a:pt x="734" y="4251"/>
                    </a:cubicBezTo>
                    <a:lnTo>
                      <a:pt x="667" y="4251"/>
                    </a:lnTo>
                    <a:cubicBezTo>
                      <a:pt x="501" y="3918"/>
                      <a:pt x="634" y="2250"/>
                      <a:pt x="801" y="749"/>
                    </a:cubicBezTo>
                    <a:cubicBezTo>
                      <a:pt x="1335" y="549"/>
                      <a:pt x="1868" y="415"/>
                      <a:pt x="2469" y="415"/>
                    </a:cubicBezTo>
                    <a:close/>
                    <a:moveTo>
                      <a:pt x="2329" y="1"/>
                    </a:moveTo>
                    <a:cubicBezTo>
                      <a:pt x="1647" y="1"/>
                      <a:pt x="655" y="385"/>
                      <a:pt x="534" y="415"/>
                    </a:cubicBezTo>
                    <a:cubicBezTo>
                      <a:pt x="501" y="482"/>
                      <a:pt x="401" y="515"/>
                      <a:pt x="401" y="582"/>
                    </a:cubicBezTo>
                    <a:cubicBezTo>
                      <a:pt x="234" y="1649"/>
                      <a:pt x="0" y="4151"/>
                      <a:pt x="367" y="4551"/>
                    </a:cubicBezTo>
                    <a:cubicBezTo>
                      <a:pt x="467" y="4651"/>
                      <a:pt x="534" y="4685"/>
                      <a:pt x="634" y="4685"/>
                    </a:cubicBezTo>
                    <a:lnTo>
                      <a:pt x="1001" y="4685"/>
                    </a:lnTo>
                    <a:cubicBezTo>
                      <a:pt x="1535" y="4685"/>
                      <a:pt x="2369" y="4651"/>
                      <a:pt x="2736" y="4251"/>
                    </a:cubicBezTo>
                    <a:cubicBezTo>
                      <a:pt x="2902" y="4084"/>
                      <a:pt x="3002" y="3884"/>
                      <a:pt x="3002" y="3684"/>
                    </a:cubicBezTo>
                    <a:cubicBezTo>
                      <a:pt x="3002" y="3517"/>
                      <a:pt x="3036" y="3217"/>
                      <a:pt x="3036" y="2917"/>
                    </a:cubicBezTo>
                    <a:cubicBezTo>
                      <a:pt x="3136" y="1249"/>
                      <a:pt x="3203" y="82"/>
                      <a:pt x="2535" y="15"/>
                    </a:cubicBezTo>
                    <a:cubicBezTo>
                      <a:pt x="2471" y="5"/>
                      <a:pt x="2402" y="1"/>
                      <a:pt x="23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>
                <a:off x="4107304" y="2704881"/>
                <a:ext cx="73682" cy="66740"/>
              </a:xfrm>
              <a:custGeom>
                <a:rect b="b" l="l" r="r" t="t"/>
                <a:pathLst>
                  <a:path extrusionOk="0" h="2932" w="3237">
                    <a:moveTo>
                      <a:pt x="1657" y="0"/>
                    </a:moveTo>
                    <a:cubicBezTo>
                      <a:pt x="1559" y="0"/>
                      <a:pt x="1461" y="6"/>
                      <a:pt x="1368" y="17"/>
                    </a:cubicBezTo>
                    <a:cubicBezTo>
                      <a:pt x="768" y="84"/>
                      <a:pt x="0" y="1685"/>
                      <a:pt x="0" y="1685"/>
                    </a:cubicBezTo>
                    <a:lnTo>
                      <a:pt x="701" y="2886"/>
                    </a:lnTo>
                    <a:cubicBezTo>
                      <a:pt x="1101" y="2819"/>
                      <a:pt x="1502" y="2485"/>
                      <a:pt x="1568" y="2018"/>
                    </a:cubicBezTo>
                    <a:lnTo>
                      <a:pt x="1768" y="2385"/>
                    </a:lnTo>
                    <a:cubicBezTo>
                      <a:pt x="1768" y="2385"/>
                      <a:pt x="1992" y="2932"/>
                      <a:pt x="2439" y="2932"/>
                    </a:cubicBezTo>
                    <a:cubicBezTo>
                      <a:pt x="2510" y="2932"/>
                      <a:pt x="2587" y="2918"/>
                      <a:pt x="2669" y="2886"/>
                    </a:cubicBezTo>
                    <a:cubicBezTo>
                      <a:pt x="3236" y="2686"/>
                      <a:pt x="2669" y="784"/>
                      <a:pt x="2669" y="451"/>
                    </a:cubicBezTo>
                    <a:cubicBezTo>
                      <a:pt x="2669" y="144"/>
                      <a:pt x="2157" y="0"/>
                      <a:pt x="16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>
                <a:off x="4103502" y="2699828"/>
                <a:ext cx="80511" cy="76823"/>
              </a:xfrm>
              <a:custGeom>
                <a:rect b="b" l="l" r="r" t="t"/>
                <a:pathLst>
                  <a:path extrusionOk="0" h="3375" w="3537">
                    <a:moveTo>
                      <a:pt x="1939" y="0"/>
                    </a:moveTo>
                    <a:cubicBezTo>
                      <a:pt x="1815" y="0"/>
                      <a:pt x="1691" y="13"/>
                      <a:pt x="1568" y="39"/>
                    </a:cubicBezTo>
                    <a:cubicBezTo>
                      <a:pt x="901" y="172"/>
                      <a:pt x="167" y="1540"/>
                      <a:pt x="34" y="1840"/>
                    </a:cubicBezTo>
                    <a:cubicBezTo>
                      <a:pt x="1" y="1940"/>
                      <a:pt x="34" y="2074"/>
                      <a:pt x="101" y="2107"/>
                    </a:cubicBezTo>
                    <a:cubicBezTo>
                      <a:pt x="141" y="2137"/>
                      <a:pt x="182" y="2149"/>
                      <a:pt x="220" y="2149"/>
                    </a:cubicBezTo>
                    <a:cubicBezTo>
                      <a:pt x="306" y="2149"/>
                      <a:pt x="378" y="2087"/>
                      <a:pt x="401" y="2040"/>
                    </a:cubicBezTo>
                    <a:cubicBezTo>
                      <a:pt x="735" y="1406"/>
                      <a:pt x="1335" y="506"/>
                      <a:pt x="1669" y="439"/>
                    </a:cubicBezTo>
                    <a:cubicBezTo>
                      <a:pt x="1758" y="423"/>
                      <a:pt x="1847" y="415"/>
                      <a:pt x="1935" y="415"/>
                    </a:cubicBezTo>
                    <a:cubicBezTo>
                      <a:pt x="2210" y="415"/>
                      <a:pt x="2475" y="496"/>
                      <a:pt x="2703" y="673"/>
                    </a:cubicBezTo>
                    <a:cubicBezTo>
                      <a:pt x="2703" y="839"/>
                      <a:pt x="2736" y="1006"/>
                      <a:pt x="2769" y="1173"/>
                    </a:cubicBezTo>
                    <a:cubicBezTo>
                      <a:pt x="3036" y="2574"/>
                      <a:pt x="2936" y="2908"/>
                      <a:pt x="2836" y="2941"/>
                    </a:cubicBezTo>
                    <a:cubicBezTo>
                      <a:pt x="2786" y="2957"/>
                      <a:pt x="2740" y="2965"/>
                      <a:pt x="2696" y="2965"/>
                    </a:cubicBezTo>
                    <a:cubicBezTo>
                      <a:pt x="2389" y="2965"/>
                      <a:pt x="2231" y="2603"/>
                      <a:pt x="2202" y="2574"/>
                    </a:cubicBezTo>
                    <a:lnTo>
                      <a:pt x="2002" y="2174"/>
                    </a:lnTo>
                    <a:cubicBezTo>
                      <a:pt x="1935" y="2074"/>
                      <a:pt x="1902" y="2040"/>
                      <a:pt x="1835" y="2040"/>
                    </a:cubicBezTo>
                    <a:cubicBezTo>
                      <a:pt x="1812" y="2035"/>
                      <a:pt x="1790" y="2032"/>
                      <a:pt x="1767" y="2032"/>
                    </a:cubicBezTo>
                    <a:cubicBezTo>
                      <a:pt x="1660" y="2032"/>
                      <a:pt x="1568" y="2096"/>
                      <a:pt x="1568" y="2207"/>
                    </a:cubicBezTo>
                    <a:cubicBezTo>
                      <a:pt x="1502" y="2541"/>
                      <a:pt x="1202" y="2841"/>
                      <a:pt x="835" y="2908"/>
                    </a:cubicBezTo>
                    <a:cubicBezTo>
                      <a:pt x="701" y="2908"/>
                      <a:pt x="601" y="3041"/>
                      <a:pt x="668" y="3174"/>
                    </a:cubicBezTo>
                    <a:cubicBezTo>
                      <a:pt x="668" y="3261"/>
                      <a:pt x="743" y="3348"/>
                      <a:pt x="850" y="3348"/>
                    </a:cubicBezTo>
                    <a:cubicBezTo>
                      <a:pt x="866" y="3348"/>
                      <a:pt x="883" y="3346"/>
                      <a:pt x="901" y="3341"/>
                    </a:cubicBezTo>
                    <a:cubicBezTo>
                      <a:pt x="1235" y="3241"/>
                      <a:pt x="1535" y="3041"/>
                      <a:pt x="1735" y="2741"/>
                    </a:cubicBezTo>
                    <a:cubicBezTo>
                      <a:pt x="1902" y="3074"/>
                      <a:pt x="2236" y="3341"/>
                      <a:pt x="2603" y="3375"/>
                    </a:cubicBezTo>
                    <a:cubicBezTo>
                      <a:pt x="2703" y="3375"/>
                      <a:pt x="2769" y="3341"/>
                      <a:pt x="2936" y="3274"/>
                    </a:cubicBezTo>
                    <a:cubicBezTo>
                      <a:pt x="3537" y="3108"/>
                      <a:pt x="3370" y="2107"/>
                      <a:pt x="3170" y="1040"/>
                    </a:cubicBezTo>
                    <a:cubicBezTo>
                      <a:pt x="3103" y="873"/>
                      <a:pt x="3070" y="673"/>
                      <a:pt x="3070" y="606"/>
                    </a:cubicBezTo>
                    <a:cubicBezTo>
                      <a:pt x="3070" y="506"/>
                      <a:pt x="3036" y="372"/>
                      <a:pt x="2903" y="272"/>
                    </a:cubicBezTo>
                    <a:cubicBezTo>
                      <a:pt x="2632" y="100"/>
                      <a:pt x="2288" y="0"/>
                      <a:pt x="19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3"/>
              <p:cNvSpPr/>
              <p:nvPr/>
            </p:nvSpPr>
            <p:spPr>
              <a:xfrm>
                <a:off x="3029112" y="3010171"/>
                <a:ext cx="493559" cy="929712"/>
              </a:xfrm>
              <a:custGeom>
                <a:rect b="b" l="l" r="r" t="t"/>
                <a:pathLst>
                  <a:path extrusionOk="0" h="40844" w="21683">
                    <a:moveTo>
                      <a:pt x="14628" y="1"/>
                    </a:moveTo>
                    <a:cubicBezTo>
                      <a:pt x="12813" y="1"/>
                      <a:pt x="11019" y="789"/>
                      <a:pt x="10007" y="2950"/>
                    </a:cubicBezTo>
                    <a:lnTo>
                      <a:pt x="10274" y="20563"/>
                    </a:lnTo>
                    <a:lnTo>
                      <a:pt x="0" y="39610"/>
                    </a:lnTo>
                    <a:lnTo>
                      <a:pt x="1868" y="40844"/>
                    </a:lnTo>
                    <a:cubicBezTo>
                      <a:pt x="1868" y="40844"/>
                      <a:pt x="16545" y="24932"/>
                      <a:pt x="17079" y="23465"/>
                    </a:cubicBezTo>
                    <a:cubicBezTo>
                      <a:pt x="17580" y="21997"/>
                      <a:pt x="20615" y="8888"/>
                      <a:pt x="20615" y="8888"/>
                    </a:cubicBezTo>
                    <a:cubicBezTo>
                      <a:pt x="20615" y="8888"/>
                      <a:pt x="21682" y="4584"/>
                      <a:pt x="19881" y="2316"/>
                    </a:cubicBezTo>
                    <a:cubicBezTo>
                      <a:pt x="18926" y="1090"/>
                      <a:pt x="16762" y="1"/>
                      <a:pt x="146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>
                <a:off x="3023035" y="3004936"/>
                <a:ext cx="504189" cy="941025"/>
              </a:xfrm>
              <a:custGeom>
                <a:rect b="b" l="l" r="r" t="t"/>
                <a:pathLst>
                  <a:path extrusionOk="0" h="41341" w="22150">
                    <a:moveTo>
                      <a:pt x="14930" y="441"/>
                    </a:moveTo>
                    <a:cubicBezTo>
                      <a:pt x="17008" y="441"/>
                      <a:pt x="19140" y="1533"/>
                      <a:pt x="20015" y="2680"/>
                    </a:cubicBezTo>
                    <a:cubicBezTo>
                      <a:pt x="21716" y="4848"/>
                      <a:pt x="20715" y="9017"/>
                      <a:pt x="20715" y="9051"/>
                    </a:cubicBezTo>
                    <a:cubicBezTo>
                      <a:pt x="20682" y="9184"/>
                      <a:pt x="17680" y="22194"/>
                      <a:pt x="17179" y="23595"/>
                    </a:cubicBezTo>
                    <a:cubicBezTo>
                      <a:pt x="16779" y="24795"/>
                      <a:pt x="6305" y="36337"/>
                      <a:pt x="2135" y="40840"/>
                    </a:cubicBezTo>
                    <a:lnTo>
                      <a:pt x="534" y="39806"/>
                    </a:lnTo>
                    <a:lnTo>
                      <a:pt x="10708" y="20859"/>
                    </a:lnTo>
                    <a:lnTo>
                      <a:pt x="10775" y="20759"/>
                    </a:lnTo>
                    <a:lnTo>
                      <a:pt x="10475" y="3213"/>
                    </a:lnTo>
                    <a:cubicBezTo>
                      <a:pt x="11142" y="1679"/>
                      <a:pt x="12609" y="645"/>
                      <a:pt x="14277" y="478"/>
                    </a:cubicBezTo>
                    <a:cubicBezTo>
                      <a:pt x="14493" y="453"/>
                      <a:pt x="14711" y="441"/>
                      <a:pt x="14930" y="441"/>
                    </a:cubicBezTo>
                    <a:close/>
                    <a:moveTo>
                      <a:pt x="14907" y="1"/>
                    </a:moveTo>
                    <a:cubicBezTo>
                      <a:pt x="14664" y="1"/>
                      <a:pt x="14420" y="15"/>
                      <a:pt x="14177" y="44"/>
                    </a:cubicBezTo>
                    <a:cubicBezTo>
                      <a:pt x="12343" y="211"/>
                      <a:pt x="10775" y="1379"/>
                      <a:pt x="10041" y="3080"/>
                    </a:cubicBezTo>
                    <a:lnTo>
                      <a:pt x="10041" y="3180"/>
                    </a:lnTo>
                    <a:lnTo>
                      <a:pt x="10341" y="20726"/>
                    </a:lnTo>
                    <a:lnTo>
                      <a:pt x="34" y="39739"/>
                    </a:lnTo>
                    <a:cubicBezTo>
                      <a:pt x="0" y="39873"/>
                      <a:pt x="34" y="39940"/>
                      <a:pt x="134" y="40040"/>
                    </a:cubicBezTo>
                    <a:lnTo>
                      <a:pt x="2002" y="41274"/>
                    </a:lnTo>
                    <a:cubicBezTo>
                      <a:pt x="2035" y="41341"/>
                      <a:pt x="2102" y="41341"/>
                      <a:pt x="2135" y="41341"/>
                    </a:cubicBezTo>
                    <a:cubicBezTo>
                      <a:pt x="2202" y="41341"/>
                      <a:pt x="2269" y="41307"/>
                      <a:pt x="2269" y="41241"/>
                    </a:cubicBezTo>
                    <a:cubicBezTo>
                      <a:pt x="2836" y="40573"/>
                      <a:pt x="17013" y="25229"/>
                      <a:pt x="17513" y="23761"/>
                    </a:cubicBezTo>
                    <a:cubicBezTo>
                      <a:pt x="18013" y="22360"/>
                      <a:pt x="20949" y="9718"/>
                      <a:pt x="21049" y="9184"/>
                    </a:cubicBezTo>
                    <a:cubicBezTo>
                      <a:pt x="21149" y="8984"/>
                      <a:pt x="22150" y="4748"/>
                      <a:pt x="20315" y="2413"/>
                    </a:cubicBezTo>
                    <a:cubicBezTo>
                      <a:pt x="19322" y="1180"/>
                      <a:pt x="17137" y="1"/>
                      <a:pt x="149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>
                <a:off x="2934193" y="3913296"/>
                <a:ext cx="182259" cy="208072"/>
              </a:xfrm>
              <a:custGeom>
                <a:rect b="b" l="l" r="r" t="t"/>
                <a:pathLst>
                  <a:path extrusionOk="0" h="9141" w="8007">
                    <a:moveTo>
                      <a:pt x="4170" y="0"/>
                    </a:moveTo>
                    <a:cubicBezTo>
                      <a:pt x="4170" y="0"/>
                      <a:pt x="1235" y="1568"/>
                      <a:pt x="601" y="2602"/>
                    </a:cubicBezTo>
                    <a:cubicBezTo>
                      <a:pt x="1" y="3636"/>
                      <a:pt x="1935" y="4670"/>
                      <a:pt x="2703" y="5504"/>
                    </a:cubicBezTo>
                    <a:cubicBezTo>
                      <a:pt x="3436" y="6338"/>
                      <a:pt x="4237" y="8139"/>
                      <a:pt x="4771" y="8640"/>
                    </a:cubicBezTo>
                    <a:cubicBezTo>
                      <a:pt x="5338" y="9140"/>
                      <a:pt x="6539" y="9140"/>
                      <a:pt x="7072" y="9140"/>
                    </a:cubicBezTo>
                    <a:cubicBezTo>
                      <a:pt x="7606" y="9140"/>
                      <a:pt x="8006" y="8807"/>
                      <a:pt x="7706" y="8306"/>
                    </a:cubicBezTo>
                    <a:cubicBezTo>
                      <a:pt x="7406" y="7806"/>
                      <a:pt x="6605" y="5437"/>
                      <a:pt x="6372" y="4904"/>
                    </a:cubicBezTo>
                    <a:cubicBezTo>
                      <a:pt x="6105" y="4337"/>
                      <a:pt x="6038" y="1201"/>
                      <a:pt x="6038" y="1201"/>
                    </a:cubicBezTo>
                    <a:lnTo>
                      <a:pt x="41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>
                <a:off x="2931165" y="3907401"/>
                <a:ext cx="185287" cy="218520"/>
              </a:xfrm>
              <a:custGeom>
                <a:rect b="b" l="l" r="r" t="t"/>
                <a:pathLst>
                  <a:path extrusionOk="0" h="9600" w="8140">
                    <a:moveTo>
                      <a:pt x="4303" y="493"/>
                    </a:moveTo>
                    <a:lnTo>
                      <a:pt x="5971" y="1560"/>
                    </a:lnTo>
                    <a:cubicBezTo>
                      <a:pt x="6005" y="2194"/>
                      <a:pt x="6071" y="4696"/>
                      <a:pt x="6305" y="5196"/>
                    </a:cubicBezTo>
                    <a:cubicBezTo>
                      <a:pt x="6371" y="5330"/>
                      <a:pt x="6472" y="5596"/>
                      <a:pt x="6572" y="5930"/>
                    </a:cubicBezTo>
                    <a:cubicBezTo>
                      <a:pt x="6872" y="6864"/>
                      <a:pt x="7239" y="7765"/>
                      <a:pt x="7672" y="8665"/>
                    </a:cubicBezTo>
                    <a:cubicBezTo>
                      <a:pt x="7706" y="8732"/>
                      <a:pt x="7739" y="8865"/>
                      <a:pt x="7706" y="8999"/>
                    </a:cubicBezTo>
                    <a:cubicBezTo>
                      <a:pt x="7572" y="9166"/>
                      <a:pt x="7406" y="9199"/>
                      <a:pt x="7205" y="9199"/>
                    </a:cubicBezTo>
                    <a:cubicBezTo>
                      <a:pt x="6738" y="9199"/>
                      <a:pt x="5538" y="9199"/>
                      <a:pt x="5071" y="8732"/>
                    </a:cubicBezTo>
                    <a:cubicBezTo>
                      <a:pt x="4737" y="8265"/>
                      <a:pt x="4403" y="7831"/>
                      <a:pt x="4170" y="7364"/>
                    </a:cubicBezTo>
                    <a:cubicBezTo>
                      <a:pt x="3836" y="6731"/>
                      <a:pt x="3469" y="6164"/>
                      <a:pt x="3002" y="5596"/>
                    </a:cubicBezTo>
                    <a:cubicBezTo>
                      <a:pt x="2736" y="5363"/>
                      <a:pt x="2469" y="5096"/>
                      <a:pt x="2168" y="4863"/>
                    </a:cubicBezTo>
                    <a:cubicBezTo>
                      <a:pt x="1234" y="4062"/>
                      <a:pt x="634" y="3495"/>
                      <a:pt x="968" y="2928"/>
                    </a:cubicBezTo>
                    <a:cubicBezTo>
                      <a:pt x="1468" y="2061"/>
                      <a:pt x="3736" y="760"/>
                      <a:pt x="4303" y="493"/>
                    </a:cubicBezTo>
                    <a:close/>
                    <a:moveTo>
                      <a:pt x="4282" y="1"/>
                    </a:moveTo>
                    <a:cubicBezTo>
                      <a:pt x="4245" y="1"/>
                      <a:pt x="4203" y="9"/>
                      <a:pt x="4170" y="26"/>
                    </a:cubicBezTo>
                    <a:cubicBezTo>
                      <a:pt x="4036" y="59"/>
                      <a:pt x="1201" y="1594"/>
                      <a:pt x="534" y="2694"/>
                    </a:cubicBezTo>
                    <a:cubicBezTo>
                      <a:pt x="0" y="3595"/>
                      <a:pt x="1034" y="4462"/>
                      <a:pt x="1868" y="5163"/>
                    </a:cubicBezTo>
                    <a:cubicBezTo>
                      <a:pt x="2168" y="5363"/>
                      <a:pt x="2402" y="5596"/>
                      <a:pt x="2669" y="5863"/>
                    </a:cubicBezTo>
                    <a:cubicBezTo>
                      <a:pt x="3069" y="6397"/>
                      <a:pt x="3469" y="6997"/>
                      <a:pt x="3803" y="7565"/>
                    </a:cubicBezTo>
                    <a:cubicBezTo>
                      <a:pt x="4036" y="8098"/>
                      <a:pt x="4370" y="8565"/>
                      <a:pt x="4737" y="9032"/>
                    </a:cubicBezTo>
                    <a:cubicBezTo>
                      <a:pt x="5337" y="9599"/>
                      <a:pt x="6672" y="9599"/>
                      <a:pt x="7205" y="9599"/>
                    </a:cubicBezTo>
                    <a:cubicBezTo>
                      <a:pt x="7572" y="9599"/>
                      <a:pt x="7906" y="9433"/>
                      <a:pt x="8006" y="9199"/>
                    </a:cubicBezTo>
                    <a:cubicBezTo>
                      <a:pt x="8139" y="8932"/>
                      <a:pt x="8139" y="8665"/>
                      <a:pt x="7973" y="8432"/>
                    </a:cubicBezTo>
                    <a:cubicBezTo>
                      <a:pt x="7572" y="7565"/>
                      <a:pt x="7205" y="6697"/>
                      <a:pt x="6905" y="5830"/>
                    </a:cubicBezTo>
                    <a:cubicBezTo>
                      <a:pt x="6805" y="5430"/>
                      <a:pt x="6672" y="5196"/>
                      <a:pt x="6638" y="5029"/>
                    </a:cubicBezTo>
                    <a:cubicBezTo>
                      <a:pt x="6505" y="4662"/>
                      <a:pt x="6371" y="2694"/>
                      <a:pt x="6338" y="1427"/>
                    </a:cubicBezTo>
                    <a:cubicBezTo>
                      <a:pt x="6338" y="1360"/>
                      <a:pt x="6271" y="1327"/>
                      <a:pt x="6238" y="1260"/>
                    </a:cubicBezTo>
                    <a:lnTo>
                      <a:pt x="4370" y="26"/>
                    </a:lnTo>
                    <a:cubicBezTo>
                      <a:pt x="4353" y="9"/>
                      <a:pt x="4320" y="1"/>
                      <a:pt x="42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>
                <a:off x="2934193" y="3958844"/>
                <a:ext cx="182259" cy="162524"/>
              </a:xfrm>
              <a:custGeom>
                <a:rect b="b" l="l" r="r" t="t"/>
                <a:pathLst>
                  <a:path extrusionOk="0" h="7140" w="8007">
                    <a:moveTo>
                      <a:pt x="1101" y="1"/>
                    </a:moveTo>
                    <a:cubicBezTo>
                      <a:pt x="901" y="167"/>
                      <a:pt x="735" y="401"/>
                      <a:pt x="601" y="601"/>
                    </a:cubicBezTo>
                    <a:cubicBezTo>
                      <a:pt x="1" y="1635"/>
                      <a:pt x="1935" y="2669"/>
                      <a:pt x="2703" y="3503"/>
                    </a:cubicBezTo>
                    <a:cubicBezTo>
                      <a:pt x="3436" y="4337"/>
                      <a:pt x="4270" y="6105"/>
                      <a:pt x="4771" y="6639"/>
                    </a:cubicBezTo>
                    <a:cubicBezTo>
                      <a:pt x="5215" y="7113"/>
                      <a:pt x="6266" y="7140"/>
                      <a:pt x="6869" y="7140"/>
                    </a:cubicBezTo>
                    <a:cubicBezTo>
                      <a:pt x="6945" y="7140"/>
                      <a:pt x="7013" y="7139"/>
                      <a:pt x="7072" y="7139"/>
                    </a:cubicBezTo>
                    <a:cubicBezTo>
                      <a:pt x="7606" y="7139"/>
                      <a:pt x="8006" y="6806"/>
                      <a:pt x="7706" y="6305"/>
                    </a:cubicBezTo>
                    <a:cubicBezTo>
                      <a:pt x="4771" y="6172"/>
                      <a:pt x="4270" y="4070"/>
                      <a:pt x="3036" y="2603"/>
                    </a:cubicBezTo>
                    <a:cubicBezTo>
                      <a:pt x="2369" y="1769"/>
                      <a:pt x="1702" y="868"/>
                      <a:pt x="11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>
                <a:off x="3232609" y="2903438"/>
                <a:ext cx="603639" cy="991648"/>
              </a:xfrm>
              <a:custGeom>
                <a:rect b="b" l="l" r="r" t="t"/>
                <a:pathLst>
                  <a:path extrusionOk="0" h="43565" w="26519">
                    <a:moveTo>
                      <a:pt x="2001" y="0"/>
                    </a:moveTo>
                    <a:cubicBezTo>
                      <a:pt x="2001" y="0"/>
                      <a:pt x="1935" y="234"/>
                      <a:pt x="1835" y="501"/>
                    </a:cubicBezTo>
                    <a:cubicBezTo>
                      <a:pt x="1334" y="2035"/>
                      <a:pt x="0" y="6605"/>
                      <a:pt x="434" y="8339"/>
                    </a:cubicBezTo>
                    <a:cubicBezTo>
                      <a:pt x="934" y="10441"/>
                      <a:pt x="5404" y="14978"/>
                      <a:pt x="7806" y="17413"/>
                    </a:cubicBezTo>
                    <a:cubicBezTo>
                      <a:pt x="10107" y="19648"/>
                      <a:pt x="17312" y="23050"/>
                      <a:pt x="17312" y="23050"/>
                    </a:cubicBezTo>
                    <a:cubicBezTo>
                      <a:pt x="17312" y="23050"/>
                      <a:pt x="14177" y="31389"/>
                      <a:pt x="13476" y="33357"/>
                    </a:cubicBezTo>
                    <a:cubicBezTo>
                      <a:pt x="12742" y="35359"/>
                      <a:pt x="10141" y="42330"/>
                      <a:pt x="10141" y="42330"/>
                    </a:cubicBezTo>
                    <a:lnTo>
                      <a:pt x="12242" y="43565"/>
                    </a:lnTo>
                    <a:cubicBezTo>
                      <a:pt x="12242" y="43565"/>
                      <a:pt x="20915" y="31556"/>
                      <a:pt x="22650" y="29188"/>
                    </a:cubicBezTo>
                    <a:cubicBezTo>
                      <a:pt x="24417" y="26786"/>
                      <a:pt x="26519" y="23284"/>
                      <a:pt x="25919" y="22183"/>
                    </a:cubicBezTo>
                    <a:cubicBezTo>
                      <a:pt x="20248" y="12509"/>
                      <a:pt x="13476" y="7305"/>
                      <a:pt x="13476" y="7305"/>
                    </a:cubicBezTo>
                    <a:lnTo>
                      <a:pt x="14177" y="4470"/>
                    </a:lnTo>
                    <a:lnTo>
                      <a:pt x="20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>
                <a:off x="3228034" y="2898317"/>
                <a:ext cx="618093" cy="1002096"/>
              </a:xfrm>
              <a:custGeom>
                <a:rect b="b" l="l" r="r" t="t"/>
                <a:pathLst>
                  <a:path extrusionOk="0" h="44024" w="27154">
                    <a:moveTo>
                      <a:pt x="2336" y="525"/>
                    </a:moveTo>
                    <a:lnTo>
                      <a:pt x="14078" y="4862"/>
                    </a:lnTo>
                    <a:lnTo>
                      <a:pt x="13444" y="7497"/>
                    </a:lnTo>
                    <a:cubicBezTo>
                      <a:pt x="13444" y="7564"/>
                      <a:pt x="13444" y="7664"/>
                      <a:pt x="13511" y="7697"/>
                    </a:cubicBezTo>
                    <a:cubicBezTo>
                      <a:pt x="13544" y="7731"/>
                      <a:pt x="20249" y="13034"/>
                      <a:pt x="25853" y="22541"/>
                    </a:cubicBezTo>
                    <a:cubicBezTo>
                      <a:pt x="26386" y="23408"/>
                      <a:pt x="24652" y="26577"/>
                      <a:pt x="22650" y="29279"/>
                    </a:cubicBezTo>
                    <a:cubicBezTo>
                      <a:pt x="21016" y="31514"/>
                      <a:pt x="13377" y="42088"/>
                      <a:pt x="12343" y="43523"/>
                    </a:cubicBezTo>
                    <a:lnTo>
                      <a:pt x="10608" y="42455"/>
                    </a:lnTo>
                    <a:cubicBezTo>
                      <a:pt x="10975" y="41421"/>
                      <a:pt x="13210" y="35484"/>
                      <a:pt x="13944" y="33682"/>
                    </a:cubicBezTo>
                    <a:cubicBezTo>
                      <a:pt x="14645" y="31714"/>
                      <a:pt x="17714" y="23475"/>
                      <a:pt x="17780" y="23375"/>
                    </a:cubicBezTo>
                    <a:cubicBezTo>
                      <a:pt x="17814" y="23275"/>
                      <a:pt x="17714" y="23175"/>
                      <a:pt x="17647" y="23142"/>
                    </a:cubicBezTo>
                    <a:cubicBezTo>
                      <a:pt x="17547" y="23075"/>
                      <a:pt x="10442" y="19706"/>
                      <a:pt x="8207" y="17504"/>
                    </a:cubicBezTo>
                    <a:cubicBezTo>
                      <a:pt x="6372" y="15636"/>
                      <a:pt x="1435" y="10666"/>
                      <a:pt x="868" y="8531"/>
                    </a:cubicBezTo>
                    <a:cubicBezTo>
                      <a:pt x="468" y="6830"/>
                      <a:pt x="1836" y="2193"/>
                      <a:pt x="2269" y="826"/>
                    </a:cubicBezTo>
                    <a:cubicBezTo>
                      <a:pt x="2303" y="726"/>
                      <a:pt x="2303" y="625"/>
                      <a:pt x="2336" y="525"/>
                    </a:cubicBezTo>
                    <a:close/>
                    <a:moveTo>
                      <a:pt x="2207" y="0"/>
                    </a:moveTo>
                    <a:cubicBezTo>
                      <a:pt x="2177" y="0"/>
                      <a:pt x="2152" y="8"/>
                      <a:pt x="2136" y="25"/>
                    </a:cubicBezTo>
                    <a:cubicBezTo>
                      <a:pt x="2036" y="58"/>
                      <a:pt x="2002" y="92"/>
                      <a:pt x="2002" y="158"/>
                    </a:cubicBezTo>
                    <a:lnTo>
                      <a:pt x="1836" y="692"/>
                    </a:lnTo>
                    <a:cubicBezTo>
                      <a:pt x="1235" y="2493"/>
                      <a:pt x="1" y="6863"/>
                      <a:pt x="401" y="8598"/>
                    </a:cubicBezTo>
                    <a:cubicBezTo>
                      <a:pt x="902" y="10599"/>
                      <a:pt x="4671" y="14535"/>
                      <a:pt x="7873" y="17738"/>
                    </a:cubicBezTo>
                    <a:cubicBezTo>
                      <a:pt x="10008" y="19873"/>
                      <a:pt x="16146" y="22841"/>
                      <a:pt x="17247" y="23375"/>
                    </a:cubicBezTo>
                    <a:cubicBezTo>
                      <a:pt x="16813" y="24576"/>
                      <a:pt x="14144" y="31714"/>
                      <a:pt x="13477" y="33516"/>
                    </a:cubicBezTo>
                    <a:cubicBezTo>
                      <a:pt x="12777" y="35450"/>
                      <a:pt x="10141" y="42455"/>
                      <a:pt x="10141" y="42455"/>
                    </a:cubicBezTo>
                    <a:cubicBezTo>
                      <a:pt x="10075" y="42555"/>
                      <a:pt x="10141" y="42689"/>
                      <a:pt x="10208" y="42722"/>
                    </a:cubicBezTo>
                    <a:lnTo>
                      <a:pt x="12310" y="43990"/>
                    </a:lnTo>
                    <a:cubicBezTo>
                      <a:pt x="12343" y="44023"/>
                      <a:pt x="12376" y="44023"/>
                      <a:pt x="12410" y="44023"/>
                    </a:cubicBezTo>
                    <a:cubicBezTo>
                      <a:pt x="12476" y="44023"/>
                      <a:pt x="12543" y="44023"/>
                      <a:pt x="12610" y="43923"/>
                    </a:cubicBezTo>
                    <a:cubicBezTo>
                      <a:pt x="12677" y="43790"/>
                      <a:pt x="21283" y="31915"/>
                      <a:pt x="23017" y="29546"/>
                    </a:cubicBezTo>
                    <a:cubicBezTo>
                      <a:pt x="23718" y="28579"/>
                      <a:pt x="27154" y="23842"/>
                      <a:pt x="26286" y="22341"/>
                    </a:cubicBezTo>
                    <a:cubicBezTo>
                      <a:pt x="23017" y="16704"/>
                      <a:pt x="18848" y="11700"/>
                      <a:pt x="13944" y="7430"/>
                    </a:cubicBezTo>
                    <a:lnTo>
                      <a:pt x="14645" y="4762"/>
                    </a:lnTo>
                    <a:cubicBezTo>
                      <a:pt x="14678" y="4695"/>
                      <a:pt x="14578" y="4562"/>
                      <a:pt x="14511" y="4528"/>
                    </a:cubicBezTo>
                    <a:lnTo>
                      <a:pt x="2303" y="25"/>
                    </a:lnTo>
                    <a:cubicBezTo>
                      <a:pt x="2269" y="8"/>
                      <a:pt x="2236" y="0"/>
                      <a:pt x="2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>
                <a:off x="3373076" y="2996059"/>
                <a:ext cx="142766" cy="53947"/>
              </a:xfrm>
              <a:custGeom>
                <a:rect b="b" l="l" r="r" t="t"/>
                <a:pathLst>
                  <a:path extrusionOk="0" h="2370" w="6272">
                    <a:moveTo>
                      <a:pt x="2235" y="1"/>
                    </a:moveTo>
                    <a:cubicBezTo>
                      <a:pt x="1501" y="168"/>
                      <a:pt x="834" y="334"/>
                      <a:pt x="167" y="534"/>
                    </a:cubicBezTo>
                    <a:cubicBezTo>
                      <a:pt x="67" y="601"/>
                      <a:pt x="0" y="701"/>
                      <a:pt x="67" y="835"/>
                    </a:cubicBezTo>
                    <a:cubicBezTo>
                      <a:pt x="91" y="907"/>
                      <a:pt x="132" y="962"/>
                      <a:pt x="203" y="962"/>
                    </a:cubicBezTo>
                    <a:cubicBezTo>
                      <a:pt x="231" y="962"/>
                      <a:pt x="263" y="953"/>
                      <a:pt x="300" y="935"/>
                    </a:cubicBezTo>
                    <a:cubicBezTo>
                      <a:pt x="934" y="735"/>
                      <a:pt x="1601" y="568"/>
                      <a:pt x="2235" y="434"/>
                    </a:cubicBezTo>
                    <a:cubicBezTo>
                      <a:pt x="2602" y="668"/>
                      <a:pt x="4503" y="1569"/>
                      <a:pt x="5938" y="2336"/>
                    </a:cubicBezTo>
                    <a:lnTo>
                      <a:pt x="6004" y="2369"/>
                    </a:lnTo>
                    <a:cubicBezTo>
                      <a:pt x="6038" y="2369"/>
                      <a:pt x="6138" y="2336"/>
                      <a:pt x="6238" y="2202"/>
                    </a:cubicBezTo>
                    <a:cubicBezTo>
                      <a:pt x="6271" y="2069"/>
                      <a:pt x="6238" y="1935"/>
                      <a:pt x="6138" y="1902"/>
                    </a:cubicBezTo>
                    <a:cubicBezTo>
                      <a:pt x="4570" y="1068"/>
                      <a:pt x="2402" y="1"/>
                      <a:pt x="23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>
                <a:off x="3334335" y="2985770"/>
                <a:ext cx="98744" cy="19439"/>
              </a:xfrm>
              <a:custGeom>
                <a:rect b="b" l="l" r="r" t="t"/>
                <a:pathLst>
                  <a:path extrusionOk="0" h="854" w="4338">
                    <a:moveTo>
                      <a:pt x="3392" y="0"/>
                    </a:moveTo>
                    <a:cubicBezTo>
                      <a:pt x="2307" y="0"/>
                      <a:pt x="1226" y="127"/>
                      <a:pt x="168" y="453"/>
                    </a:cubicBezTo>
                    <a:cubicBezTo>
                      <a:pt x="34" y="486"/>
                      <a:pt x="1" y="553"/>
                      <a:pt x="1" y="686"/>
                    </a:cubicBezTo>
                    <a:cubicBezTo>
                      <a:pt x="34" y="820"/>
                      <a:pt x="134" y="853"/>
                      <a:pt x="268" y="853"/>
                    </a:cubicBezTo>
                    <a:lnTo>
                      <a:pt x="334" y="853"/>
                    </a:lnTo>
                    <a:cubicBezTo>
                      <a:pt x="1302" y="584"/>
                      <a:pt x="2334" y="424"/>
                      <a:pt x="3378" y="424"/>
                    </a:cubicBezTo>
                    <a:cubicBezTo>
                      <a:pt x="3631" y="424"/>
                      <a:pt x="3884" y="433"/>
                      <a:pt x="4137" y="453"/>
                    </a:cubicBezTo>
                    <a:cubicBezTo>
                      <a:pt x="4271" y="453"/>
                      <a:pt x="4337" y="353"/>
                      <a:pt x="4337" y="219"/>
                    </a:cubicBezTo>
                    <a:cubicBezTo>
                      <a:pt x="4337" y="119"/>
                      <a:pt x="4271" y="19"/>
                      <a:pt x="4137" y="19"/>
                    </a:cubicBezTo>
                    <a:cubicBezTo>
                      <a:pt x="3889" y="7"/>
                      <a:pt x="3640" y="0"/>
                      <a:pt x="33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>
                <a:off x="3390535" y="3866224"/>
                <a:ext cx="220204" cy="157198"/>
              </a:xfrm>
              <a:custGeom>
                <a:rect b="b" l="l" r="r" t="t"/>
                <a:pathLst>
                  <a:path extrusionOk="0" h="6906" w="9674">
                    <a:moveTo>
                      <a:pt x="3203" y="0"/>
                    </a:moveTo>
                    <a:cubicBezTo>
                      <a:pt x="3203" y="0"/>
                      <a:pt x="167" y="1868"/>
                      <a:pt x="67" y="2835"/>
                    </a:cubicBezTo>
                    <a:cubicBezTo>
                      <a:pt x="0" y="3803"/>
                      <a:pt x="501" y="4070"/>
                      <a:pt x="1735" y="4837"/>
                    </a:cubicBezTo>
                    <a:cubicBezTo>
                      <a:pt x="3002" y="5571"/>
                      <a:pt x="4370" y="6905"/>
                      <a:pt x="4870" y="6905"/>
                    </a:cubicBezTo>
                    <a:lnTo>
                      <a:pt x="9040" y="6905"/>
                    </a:lnTo>
                    <a:cubicBezTo>
                      <a:pt x="9040" y="6905"/>
                      <a:pt x="9674" y="6838"/>
                      <a:pt x="9674" y="6405"/>
                    </a:cubicBezTo>
                    <a:cubicBezTo>
                      <a:pt x="9674" y="6004"/>
                      <a:pt x="6738" y="4537"/>
                      <a:pt x="6738" y="4537"/>
                    </a:cubicBezTo>
                    <a:lnTo>
                      <a:pt x="5271" y="1301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>
                <a:off x="3385209" y="3862604"/>
                <a:ext cx="230106" cy="166121"/>
              </a:xfrm>
              <a:custGeom>
                <a:rect b="b" l="l" r="r" t="t"/>
                <a:pathLst>
                  <a:path extrusionOk="0" h="7298" w="10109">
                    <a:moveTo>
                      <a:pt x="3437" y="459"/>
                    </a:moveTo>
                    <a:lnTo>
                      <a:pt x="5405" y="1660"/>
                    </a:lnTo>
                    <a:lnTo>
                      <a:pt x="6806" y="4829"/>
                    </a:lnTo>
                    <a:cubicBezTo>
                      <a:pt x="6806" y="4862"/>
                      <a:pt x="6872" y="4862"/>
                      <a:pt x="6906" y="4896"/>
                    </a:cubicBezTo>
                    <a:cubicBezTo>
                      <a:pt x="8140" y="5530"/>
                      <a:pt x="9608" y="6364"/>
                      <a:pt x="9708" y="6564"/>
                    </a:cubicBezTo>
                    <a:cubicBezTo>
                      <a:pt x="9708" y="6831"/>
                      <a:pt x="9274" y="6897"/>
                      <a:pt x="9274" y="6897"/>
                    </a:cubicBezTo>
                    <a:lnTo>
                      <a:pt x="5104" y="6897"/>
                    </a:lnTo>
                    <a:cubicBezTo>
                      <a:pt x="4904" y="6897"/>
                      <a:pt x="4271" y="6397"/>
                      <a:pt x="3737" y="5997"/>
                    </a:cubicBezTo>
                    <a:cubicBezTo>
                      <a:pt x="3236" y="5563"/>
                      <a:pt x="2703" y="5163"/>
                      <a:pt x="2102" y="4829"/>
                    </a:cubicBezTo>
                    <a:cubicBezTo>
                      <a:pt x="801" y="4062"/>
                      <a:pt x="434" y="3828"/>
                      <a:pt x="501" y="3028"/>
                    </a:cubicBezTo>
                    <a:cubicBezTo>
                      <a:pt x="568" y="2461"/>
                      <a:pt x="2302" y="1160"/>
                      <a:pt x="3437" y="459"/>
                    </a:cubicBezTo>
                    <a:close/>
                    <a:moveTo>
                      <a:pt x="3466" y="1"/>
                    </a:moveTo>
                    <a:cubicBezTo>
                      <a:pt x="3428" y="1"/>
                      <a:pt x="3387" y="9"/>
                      <a:pt x="3337" y="26"/>
                    </a:cubicBezTo>
                    <a:cubicBezTo>
                      <a:pt x="3070" y="226"/>
                      <a:pt x="268" y="1994"/>
                      <a:pt x="134" y="2994"/>
                    </a:cubicBezTo>
                    <a:cubicBezTo>
                      <a:pt x="1" y="4062"/>
                      <a:pt x="635" y="4395"/>
                      <a:pt x="1902" y="5163"/>
                    </a:cubicBezTo>
                    <a:cubicBezTo>
                      <a:pt x="2436" y="5496"/>
                      <a:pt x="2970" y="5863"/>
                      <a:pt x="3470" y="6297"/>
                    </a:cubicBezTo>
                    <a:cubicBezTo>
                      <a:pt x="4271" y="6897"/>
                      <a:pt x="4771" y="7298"/>
                      <a:pt x="5104" y="7298"/>
                    </a:cubicBezTo>
                    <a:lnTo>
                      <a:pt x="9307" y="7298"/>
                    </a:lnTo>
                    <a:cubicBezTo>
                      <a:pt x="9608" y="7231"/>
                      <a:pt x="10108" y="7031"/>
                      <a:pt x="10108" y="6564"/>
                    </a:cubicBezTo>
                    <a:cubicBezTo>
                      <a:pt x="10108" y="6197"/>
                      <a:pt x="9107" y="5530"/>
                      <a:pt x="7139" y="4529"/>
                    </a:cubicBezTo>
                    <a:lnTo>
                      <a:pt x="5738" y="1360"/>
                    </a:lnTo>
                    <a:cubicBezTo>
                      <a:pt x="5738" y="1327"/>
                      <a:pt x="5672" y="1293"/>
                      <a:pt x="5638" y="1293"/>
                    </a:cubicBezTo>
                    <a:lnTo>
                      <a:pt x="3570" y="26"/>
                    </a:lnTo>
                    <a:cubicBezTo>
                      <a:pt x="3537" y="9"/>
                      <a:pt x="3503" y="1"/>
                      <a:pt x="346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>
                <a:off x="3390535" y="3918600"/>
                <a:ext cx="220204" cy="104821"/>
              </a:xfrm>
              <a:custGeom>
                <a:rect b="b" l="l" r="r" t="t"/>
                <a:pathLst>
                  <a:path extrusionOk="0" h="4605" w="9674">
                    <a:moveTo>
                      <a:pt x="367" y="1"/>
                    </a:moveTo>
                    <a:cubicBezTo>
                      <a:pt x="234" y="134"/>
                      <a:pt x="134" y="334"/>
                      <a:pt x="67" y="534"/>
                    </a:cubicBezTo>
                    <a:cubicBezTo>
                      <a:pt x="0" y="1435"/>
                      <a:pt x="501" y="1769"/>
                      <a:pt x="1735" y="2536"/>
                    </a:cubicBezTo>
                    <a:cubicBezTo>
                      <a:pt x="3002" y="3270"/>
                      <a:pt x="4337" y="4604"/>
                      <a:pt x="4870" y="4604"/>
                    </a:cubicBezTo>
                    <a:lnTo>
                      <a:pt x="9040" y="4604"/>
                    </a:lnTo>
                    <a:cubicBezTo>
                      <a:pt x="9040" y="4604"/>
                      <a:pt x="9674" y="4537"/>
                      <a:pt x="9674" y="4104"/>
                    </a:cubicBezTo>
                    <a:lnTo>
                      <a:pt x="9674" y="4070"/>
                    </a:lnTo>
                    <a:cubicBezTo>
                      <a:pt x="8440" y="4004"/>
                      <a:pt x="7205" y="3870"/>
                      <a:pt x="6038" y="3603"/>
                    </a:cubicBezTo>
                    <a:cubicBezTo>
                      <a:pt x="3536" y="3103"/>
                      <a:pt x="4403" y="2769"/>
                      <a:pt x="3036" y="1535"/>
                    </a:cubicBezTo>
                    <a:cubicBezTo>
                      <a:pt x="2235" y="835"/>
                      <a:pt x="1335" y="334"/>
                      <a:pt x="3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>
                <a:off x="3254620" y="2374142"/>
                <a:ext cx="489007" cy="639399"/>
              </a:xfrm>
              <a:custGeom>
                <a:rect b="b" l="l" r="r" t="t"/>
                <a:pathLst>
                  <a:path extrusionOk="0" h="28090" w="21483">
                    <a:moveTo>
                      <a:pt x="14294" y="0"/>
                    </a:moveTo>
                    <a:cubicBezTo>
                      <a:pt x="14255" y="0"/>
                      <a:pt x="14216" y="1"/>
                      <a:pt x="14177" y="3"/>
                    </a:cubicBezTo>
                    <a:cubicBezTo>
                      <a:pt x="12209" y="370"/>
                      <a:pt x="10374" y="1237"/>
                      <a:pt x="8873" y="2572"/>
                    </a:cubicBezTo>
                    <a:cubicBezTo>
                      <a:pt x="6672" y="4707"/>
                      <a:pt x="5204" y="7742"/>
                      <a:pt x="5104" y="9143"/>
                    </a:cubicBezTo>
                    <a:cubicBezTo>
                      <a:pt x="4971" y="10544"/>
                      <a:pt x="3036" y="17316"/>
                      <a:pt x="2335" y="18683"/>
                    </a:cubicBezTo>
                    <a:cubicBezTo>
                      <a:pt x="1635" y="20051"/>
                      <a:pt x="0" y="22486"/>
                      <a:pt x="1034" y="23820"/>
                    </a:cubicBezTo>
                    <a:cubicBezTo>
                      <a:pt x="1602" y="24487"/>
                      <a:pt x="12443" y="28090"/>
                      <a:pt x="13477" y="28090"/>
                    </a:cubicBezTo>
                    <a:cubicBezTo>
                      <a:pt x="14544" y="28090"/>
                      <a:pt x="14878" y="27089"/>
                      <a:pt x="15011" y="26522"/>
                    </a:cubicBezTo>
                    <a:cubicBezTo>
                      <a:pt x="15145" y="25922"/>
                      <a:pt x="16479" y="20418"/>
                      <a:pt x="17546" y="18416"/>
                    </a:cubicBezTo>
                    <a:cubicBezTo>
                      <a:pt x="18647" y="16415"/>
                      <a:pt x="21015" y="15081"/>
                      <a:pt x="21316" y="10411"/>
                    </a:cubicBezTo>
                    <a:cubicBezTo>
                      <a:pt x="21482" y="7675"/>
                      <a:pt x="20815" y="4907"/>
                      <a:pt x="19348" y="2538"/>
                    </a:cubicBezTo>
                    <a:cubicBezTo>
                      <a:pt x="19446" y="2538"/>
                      <a:pt x="16364" y="0"/>
                      <a:pt x="14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>
                <a:off x="3252344" y="2370340"/>
                <a:ext cx="496587" cy="649278"/>
              </a:xfrm>
              <a:custGeom>
                <a:rect b="b" l="l" r="r" t="t"/>
                <a:pathLst>
                  <a:path extrusionOk="0" h="28524" w="21816">
                    <a:moveTo>
                      <a:pt x="14393" y="369"/>
                    </a:moveTo>
                    <a:cubicBezTo>
                      <a:pt x="16293" y="369"/>
                      <a:pt x="19084" y="2609"/>
                      <a:pt x="19314" y="2839"/>
                    </a:cubicBezTo>
                    <a:cubicBezTo>
                      <a:pt x="20715" y="5174"/>
                      <a:pt x="21382" y="7876"/>
                      <a:pt x="21182" y="10578"/>
                    </a:cubicBezTo>
                    <a:cubicBezTo>
                      <a:pt x="21015" y="13880"/>
                      <a:pt x="19781" y="15515"/>
                      <a:pt x="18647" y="16882"/>
                    </a:cubicBezTo>
                    <a:cubicBezTo>
                      <a:pt x="18180" y="17383"/>
                      <a:pt x="17813" y="17950"/>
                      <a:pt x="17479" y="18550"/>
                    </a:cubicBezTo>
                    <a:cubicBezTo>
                      <a:pt x="16445" y="20518"/>
                      <a:pt x="15144" y="25822"/>
                      <a:pt x="14944" y="26689"/>
                    </a:cubicBezTo>
                    <a:cubicBezTo>
                      <a:pt x="14744" y="27657"/>
                      <a:pt x="14277" y="28090"/>
                      <a:pt x="13610" y="28090"/>
                    </a:cubicBezTo>
                    <a:cubicBezTo>
                      <a:pt x="12476" y="28090"/>
                      <a:pt x="1802" y="24421"/>
                      <a:pt x="1368" y="23887"/>
                    </a:cubicBezTo>
                    <a:cubicBezTo>
                      <a:pt x="534" y="22853"/>
                      <a:pt x="1535" y="20985"/>
                      <a:pt x="2269" y="19651"/>
                    </a:cubicBezTo>
                    <a:cubicBezTo>
                      <a:pt x="2435" y="19384"/>
                      <a:pt x="2569" y="19184"/>
                      <a:pt x="2636" y="18984"/>
                    </a:cubicBezTo>
                    <a:cubicBezTo>
                      <a:pt x="3369" y="17549"/>
                      <a:pt x="5271" y="10744"/>
                      <a:pt x="5404" y="9343"/>
                    </a:cubicBezTo>
                    <a:cubicBezTo>
                      <a:pt x="5538" y="8043"/>
                      <a:pt x="6905" y="5074"/>
                      <a:pt x="9140" y="2905"/>
                    </a:cubicBezTo>
                    <a:cubicBezTo>
                      <a:pt x="11242" y="904"/>
                      <a:pt x="14110" y="404"/>
                      <a:pt x="14311" y="370"/>
                    </a:cubicBezTo>
                    <a:cubicBezTo>
                      <a:pt x="14338" y="369"/>
                      <a:pt x="14365" y="369"/>
                      <a:pt x="14393" y="369"/>
                    </a:cubicBezTo>
                    <a:close/>
                    <a:moveTo>
                      <a:pt x="14400" y="1"/>
                    </a:moveTo>
                    <a:cubicBezTo>
                      <a:pt x="14359" y="1"/>
                      <a:pt x="14318" y="2"/>
                      <a:pt x="14277" y="3"/>
                    </a:cubicBezTo>
                    <a:lnTo>
                      <a:pt x="14244" y="3"/>
                    </a:lnTo>
                    <a:cubicBezTo>
                      <a:pt x="12242" y="370"/>
                      <a:pt x="10341" y="1304"/>
                      <a:pt x="8840" y="2672"/>
                    </a:cubicBezTo>
                    <a:cubicBezTo>
                      <a:pt x="6738" y="4707"/>
                      <a:pt x="5104" y="7809"/>
                      <a:pt x="4971" y="9343"/>
                    </a:cubicBezTo>
                    <a:cubicBezTo>
                      <a:pt x="4870" y="10678"/>
                      <a:pt x="2969" y="17416"/>
                      <a:pt x="2269" y="18817"/>
                    </a:cubicBezTo>
                    <a:cubicBezTo>
                      <a:pt x="2135" y="19017"/>
                      <a:pt x="2002" y="19217"/>
                      <a:pt x="1902" y="19484"/>
                    </a:cubicBezTo>
                    <a:cubicBezTo>
                      <a:pt x="1101" y="20918"/>
                      <a:pt x="0" y="22886"/>
                      <a:pt x="1034" y="24187"/>
                    </a:cubicBezTo>
                    <a:cubicBezTo>
                      <a:pt x="1635" y="24921"/>
                      <a:pt x="12576" y="28524"/>
                      <a:pt x="13610" y="28524"/>
                    </a:cubicBezTo>
                    <a:cubicBezTo>
                      <a:pt x="14544" y="28524"/>
                      <a:pt x="15111" y="27923"/>
                      <a:pt x="15311" y="26756"/>
                    </a:cubicBezTo>
                    <a:cubicBezTo>
                      <a:pt x="15478" y="25889"/>
                      <a:pt x="16779" y="20618"/>
                      <a:pt x="17813" y="18717"/>
                    </a:cubicBezTo>
                    <a:cubicBezTo>
                      <a:pt x="18147" y="18183"/>
                      <a:pt x="18514" y="17616"/>
                      <a:pt x="18947" y="17116"/>
                    </a:cubicBezTo>
                    <a:cubicBezTo>
                      <a:pt x="20081" y="15748"/>
                      <a:pt x="21416" y="14047"/>
                      <a:pt x="21616" y="10611"/>
                    </a:cubicBezTo>
                    <a:cubicBezTo>
                      <a:pt x="21816" y="7842"/>
                      <a:pt x="21115" y="5040"/>
                      <a:pt x="19648" y="2605"/>
                    </a:cubicBezTo>
                    <a:lnTo>
                      <a:pt x="19614" y="2572"/>
                    </a:lnTo>
                    <a:cubicBezTo>
                      <a:pt x="19483" y="2474"/>
                      <a:pt x="16528" y="1"/>
                      <a:pt x="1440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3520373" y="2625531"/>
                <a:ext cx="156424" cy="19007"/>
              </a:xfrm>
              <a:custGeom>
                <a:rect b="b" l="l" r="r" t="t"/>
                <a:pathLst>
                  <a:path extrusionOk="0" h="835" w="6872">
                    <a:moveTo>
                      <a:pt x="234" y="0"/>
                    </a:moveTo>
                    <a:cubicBezTo>
                      <a:pt x="134" y="0"/>
                      <a:pt x="34" y="34"/>
                      <a:pt x="0" y="167"/>
                    </a:cubicBezTo>
                    <a:cubicBezTo>
                      <a:pt x="0" y="301"/>
                      <a:pt x="34" y="367"/>
                      <a:pt x="167" y="434"/>
                    </a:cubicBezTo>
                    <a:cubicBezTo>
                      <a:pt x="1335" y="701"/>
                      <a:pt x="2502" y="834"/>
                      <a:pt x="3703" y="834"/>
                    </a:cubicBezTo>
                    <a:cubicBezTo>
                      <a:pt x="4704" y="834"/>
                      <a:pt x="5704" y="768"/>
                      <a:pt x="6672" y="501"/>
                    </a:cubicBezTo>
                    <a:cubicBezTo>
                      <a:pt x="6805" y="467"/>
                      <a:pt x="6872" y="367"/>
                      <a:pt x="6839" y="267"/>
                    </a:cubicBezTo>
                    <a:cubicBezTo>
                      <a:pt x="6813" y="163"/>
                      <a:pt x="6746" y="79"/>
                      <a:pt x="6654" y="79"/>
                    </a:cubicBezTo>
                    <a:cubicBezTo>
                      <a:pt x="6629" y="79"/>
                      <a:pt x="6601" y="86"/>
                      <a:pt x="6572" y="101"/>
                    </a:cubicBezTo>
                    <a:cubicBezTo>
                      <a:pt x="5617" y="285"/>
                      <a:pt x="4641" y="378"/>
                      <a:pt x="3661" y="378"/>
                    </a:cubicBezTo>
                    <a:cubicBezTo>
                      <a:pt x="2516" y="378"/>
                      <a:pt x="1365" y="252"/>
                      <a:pt x="2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>
                <a:off x="3482405" y="2631039"/>
                <a:ext cx="151120" cy="55267"/>
              </a:xfrm>
              <a:custGeom>
                <a:rect b="b" l="l" r="r" t="t"/>
                <a:pathLst>
                  <a:path extrusionOk="0" h="2428" w="6639">
                    <a:moveTo>
                      <a:pt x="242" y="0"/>
                    </a:moveTo>
                    <a:cubicBezTo>
                      <a:pt x="178" y="0"/>
                      <a:pt x="121" y="45"/>
                      <a:pt x="101" y="125"/>
                    </a:cubicBezTo>
                    <a:cubicBezTo>
                      <a:pt x="1" y="259"/>
                      <a:pt x="34" y="392"/>
                      <a:pt x="167" y="426"/>
                    </a:cubicBezTo>
                    <a:cubicBezTo>
                      <a:pt x="2102" y="1460"/>
                      <a:pt x="4170" y="2194"/>
                      <a:pt x="6338" y="2427"/>
                    </a:cubicBezTo>
                    <a:cubicBezTo>
                      <a:pt x="6472" y="2427"/>
                      <a:pt x="6605" y="2360"/>
                      <a:pt x="6639" y="2227"/>
                    </a:cubicBezTo>
                    <a:cubicBezTo>
                      <a:pt x="6639" y="2093"/>
                      <a:pt x="6539" y="2027"/>
                      <a:pt x="6438" y="2027"/>
                    </a:cubicBezTo>
                    <a:cubicBezTo>
                      <a:pt x="3370" y="1760"/>
                      <a:pt x="468" y="92"/>
                      <a:pt x="401" y="92"/>
                    </a:cubicBezTo>
                    <a:lnTo>
                      <a:pt x="367" y="59"/>
                    </a:lnTo>
                    <a:cubicBezTo>
                      <a:pt x="328" y="19"/>
                      <a:pt x="283" y="0"/>
                      <a:pt x="24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>
                <a:off x="3592507" y="2749996"/>
                <a:ext cx="48621" cy="35009"/>
              </a:xfrm>
              <a:custGeom>
                <a:rect b="b" l="l" r="r" t="t"/>
                <a:pathLst>
                  <a:path extrusionOk="0" h="1538" w="2136">
                    <a:moveTo>
                      <a:pt x="1866" y="0"/>
                    </a:moveTo>
                    <a:cubicBezTo>
                      <a:pt x="1829" y="0"/>
                      <a:pt x="1794" y="11"/>
                      <a:pt x="1768" y="36"/>
                    </a:cubicBezTo>
                    <a:cubicBezTo>
                      <a:pt x="1235" y="470"/>
                      <a:pt x="701" y="837"/>
                      <a:pt x="134" y="1171"/>
                    </a:cubicBezTo>
                    <a:cubicBezTo>
                      <a:pt x="0" y="1237"/>
                      <a:pt x="0" y="1371"/>
                      <a:pt x="34" y="1471"/>
                    </a:cubicBezTo>
                    <a:cubicBezTo>
                      <a:pt x="100" y="1504"/>
                      <a:pt x="134" y="1537"/>
                      <a:pt x="200" y="1537"/>
                    </a:cubicBezTo>
                    <a:cubicBezTo>
                      <a:pt x="267" y="1537"/>
                      <a:pt x="301" y="1537"/>
                      <a:pt x="334" y="1504"/>
                    </a:cubicBezTo>
                    <a:cubicBezTo>
                      <a:pt x="934" y="1171"/>
                      <a:pt x="1468" y="804"/>
                      <a:pt x="2002" y="370"/>
                    </a:cubicBezTo>
                    <a:cubicBezTo>
                      <a:pt x="2068" y="303"/>
                      <a:pt x="2135" y="170"/>
                      <a:pt x="2035" y="70"/>
                    </a:cubicBezTo>
                    <a:cubicBezTo>
                      <a:pt x="1994" y="29"/>
                      <a:pt x="1927" y="0"/>
                      <a:pt x="18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>
                <a:off x="3350291" y="2796090"/>
                <a:ext cx="216426" cy="92188"/>
              </a:xfrm>
              <a:custGeom>
                <a:rect b="b" l="l" r="r" t="t"/>
                <a:pathLst>
                  <a:path extrusionOk="0" h="4050" w="9508">
                    <a:moveTo>
                      <a:pt x="9258" y="0"/>
                    </a:moveTo>
                    <a:cubicBezTo>
                      <a:pt x="9228" y="0"/>
                      <a:pt x="9199" y="4"/>
                      <a:pt x="9174" y="13"/>
                    </a:cubicBezTo>
                    <a:cubicBezTo>
                      <a:pt x="6305" y="1481"/>
                      <a:pt x="3269" y="2681"/>
                      <a:pt x="167" y="3649"/>
                    </a:cubicBezTo>
                    <a:cubicBezTo>
                      <a:pt x="67" y="3682"/>
                      <a:pt x="0" y="3782"/>
                      <a:pt x="0" y="3882"/>
                    </a:cubicBezTo>
                    <a:cubicBezTo>
                      <a:pt x="67" y="4016"/>
                      <a:pt x="134" y="4049"/>
                      <a:pt x="267" y="4049"/>
                    </a:cubicBezTo>
                    <a:lnTo>
                      <a:pt x="301" y="4049"/>
                    </a:lnTo>
                    <a:cubicBezTo>
                      <a:pt x="3436" y="3115"/>
                      <a:pt x="6472" y="1847"/>
                      <a:pt x="9407" y="380"/>
                    </a:cubicBezTo>
                    <a:cubicBezTo>
                      <a:pt x="9474" y="313"/>
                      <a:pt x="9507" y="180"/>
                      <a:pt x="9474" y="113"/>
                    </a:cubicBezTo>
                    <a:cubicBezTo>
                      <a:pt x="9449" y="38"/>
                      <a:pt x="9349" y="0"/>
                      <a:pt x="925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>
                <a:off x="3306246" y="2888096"/>
                <a:ext cx="24333" cy="14591"/>
              </a:xfrm>
              <a:custGeom>
                <a:rect b="b" l="l" r="r" t="t"/>
                <a:pathLst>
                  <a:path extrusionOk="0" h="641" w="1069">
                    <a:moveTo>
                      <a:pt x="821" y="0"/>
                    </a:moveTo>
                    <a:cubicBezTo>
                      <a:pt x="804" y="0"/>
                      <a:pt x="786" y="3"/>
                      <a:pt x="768" y="7"/>
                    </a:cubicBezTo>
                    <a:cubicBezTo>
                      <a:pt x="401" y="140"/>
                      <a:pt x="167" y="174"/>
                      <a:pt x="167" y="174"/>
                    </a:cubicBezTo>
                    <a:cubicBezTo>
                      <a:pt x="67" y="241"/>
                      <a:pt x="1" y="307"/>
                      <a:pt x="34" y="441"/>
                    </a:cubicBezTo>
                    <a:cubicBezTo>
                      <a:pt x="67" y="574"/>
                      <a:pt x="167" y="607"/>
                      <a:pt x="234" y="607"/>
                    </a:cubicBezTo>
                    <a:lnTo>
                      <a:pt x="201" y="641"/>
                    </a:lnTo>
                    <a:lnTo>
                      <a:pt x="868" y="441"/>
                    </a:lnTo>
                    <a:cubicBezTo>
                      <a:pt x="1001" y="441"/>
                      <a:pt x="1068" y="307"/>
                      <a:pt x="1035" y="174"/>
                    </a:cubicBezTo>
                    <a:cubicBezTo>
                      <a:pt x="1035" y="87"/>
                      <a:pt x="935" y="0"/>
                      <a:pt x="82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>
                <a:off x="3348766" y="2852268"/>
                <a:ext cx="152645" cy="72453"/>
              </a:xfrm>
              <a:custGeom>
                <a:rect b="b" l="l" r="r" t="t"/>
                <a:pathLst>
                  <a:path extrusionOk="0" h="3183" w="6706">
                    <a:moveTo>
                      <a:pt x="6452" y="0"/>
                    </a:moveTo>
                    <a:cubicBezTo>
                      <a:pt x="6426" y="0"/>
                      <a:pt x="6399" y="4"/>
                      <a:pt x="6372" y="13"/>
                    </a:cubicBezTo>
                    <a:cubicBezTo>
                      <a:pt x="4370" y="1047"/>
                      <a:pt x="2302" y="1981"/>
                      <a:pt x="167" y="2749"/>
                    </a:cubicBezTo>
                    <a:cubicBezTo>
                      <a:pt x="34" y="2815"/>
                      <a:pt x="1" y="2882"/>
                      <a:pt x="1" y="3015"/>
                    </a:cubicBezTo>
                    <a:cubicBezTo>
                      <a:pt x="34" y="3149"/>
                      <a:pt x="134" y="3182"/>
                      <a:pt x="234" y="3182"/>
                    </a:cubicBezTo>
                    <a:lnTo>
                      <a:pt x="334" y="3182"/>
                    </a:lnTo>
                    <a:cubicBezTo>
                      <a:pt x="2469" y="2348"/>
                      <a:pt x="4537" y="1414"/>
                      <a:pt x="6572" y="380"/>
                    </a:cubicBezTo>
                    <a:cubicBezTo>
                      <a:pt x="6672" y="313"/>
                      <a:pt x="6705" y="180"/>
                      <a:pt x="6672" y="80"/>
                    </a:cubicBezTo>
                    <a:cubicBezTo>
                      <a:pt x="6599" y="31"/>
                      <a:pt x="6526" y="0"/>
                      <a:pt x="6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>
                <a:off x="3136164" y="2249289"/>
                <a:ext cx="726670" cy="297506"/>
              </a:xfrm>
              <a:custGeom>
                <a:rect b="b" l="l" r="r" t="t"/>
                <a:pathLst>
                  <a:path extrusionOk="0" h="13070" w="31924">
                    <a:moveTo>
                      <a:pt x="5040" y="0"/>
                    </a:moveTo>
                    <a:cubicBezTo>
                      <a:pt x="2883" y="0"/>
                      <a:pt x="1" y="451"/>
                      <a:pt x="1" y="451"/>
                    </a:cubicBezTo>
                    <a:lnTo>
                      <a:pt x="3403" y="2686"/>
                    </a:lnTo>
                    <a:cubicBezTo>
                      <a:pt x="3403" y="2686"/>
                      <a:pt x="8974" y="4020"/>
                      <a:pt x="11042" y="4020"/>
                    </a:cubicBezTo>
                    <a:cubicBezTo>
                      <a:pt x="12443" y="4020"/>
                      <a:pt x="13696" y="3620"/>
                      <a:pt x="15215" y="3620"/>
                    </a:cubicBezTo>
                    <a:cubicBezTo>
                      <a:pt x="15975" y="3620"/>
                      <a:pt x="16802" y="3720"/>
                      <a:pt x="17747" y="4020"/>
                    </a:cubicBezTo>
                    <a:cubicBezTo>
                      <a:pt x="20582" y="4888"/>
                      <a:pt x="24185" y="5822"/>
                      <a:pt x="26420" y="6856"/>
                    </a:cubicBezTo>
                    <a:cubicBezTo>
                      <a:pt x="28688" y="7890"/>
                      <a:pt x="30489" y="8490"/>
                      <a:pt x="30489" y="9858"/>
                    </a:cubicBezTo>
                    <a:cubicBezTo>
                      <a:pt x="30489" y="11192"/>
                      <a:pt x="28087" y="12393"/>
                      <a:pt x="27654" y="12393"/>
                    </a:cubicBezTo>
                    <a:cubicBezTo>
                      <a:pt x="27187" y="12393"/>
                      <a:pt x="26153" y="8824"/>
                      <a:pt x="24985" y="8524"/>
                    </a:cubicBezTo>
                    <a:cubicBezTo>
                      <a:pt x="24984" y="8524"/>
                      <a:pt x="24981" y="8525"/>
                      <a:pt x="24978" y="8525"/>
                    </a:cubicBezTo>
                    <a:cubicBezTo>
                      <a:pt x="24921" y="8525"/>
                      <a:pt x="24596" y="8388"/>
                      <a:pt x="24314" y="8388"/>
                    </a:cubicBezTo>
                    <a:cubicBezTo>
                      <a:pt x="23975" y="8388"/>
                      <a:pt x="23698" y="8586"/>
                      <a:pt x="24018" y="9458"/>
                    </a:cubicBezTo>
                    <a:cubicBezTo>
                      <a:pt x="24018" y="9458"/>
                      <a:pt x="25219" y="12727"/>
                      <a:pt x="26086" y="13027"/>
                    </a:cubicBezTo>
                    <a:cubicBezTo>
                      <a:pt x="26171" y="13055"/>
                      <a:pt x="26284" y="13069"/>
                      <a:pt x="26420" y="13069"/>
                    </a:cubicBezTo>
                    <a:cubicBezTo>
                      <a:pt x="27718" y="13069"/>
                      <a:pt x="31067" y="11807"/>
                      <a:pt x="31490" y="10025"/>
                    </a:cubicBezTo>
                    <a:cubicBezTo>
                      <a:pt x="31923" y="8123"/>
                      <a:pt x="25652" y="4954"/>
                      <a:pt x="24018" y="4187"/>
                    </a:cubicBezTo>
                    <a:cubicBezTo>
                      <a:pt x="22383" y="3453"/>
                      <a:pt x="17146" y="3153"/>
                      <a:pt x="14177" y="2686"/>
                    </a:cubicBezTo>
                    <a:cubicBezTo>
                      <a:pt x="11175" y="2219"/>
                      <a:pt x="8507" y="618"/>
                      <a:pt x="6705" y="151"/>
                    </a:cubicBezTo>
                    <a:cubicBezTo>
                      <a:pt x="6285" y="42"/>
                      <a:pt x="5696" y="0"/>
                      <a:pt x="50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3132363" y="2246148"/>
                <a:ext cx="739576" cy="305746"/>
              </a:xfrm>
              <a:custGeom>
                <a:rect b="b" l="l" r="r" t="t"/>
                <a:pathLst>
                  <a:path extrusionOk="0" h="13432" w="32491">
                    <a:moveTo>
                      <a:pt x="5265" y="427"/>
                    </a:moveTo>
                    <a:cubicBezTo>
                      <a:pt x="5873" y="427"/>
                      <a:pt x="6416" y="463"/>
                      <a:pt x="6806" y="556"/>
                    </a:cubicBezTo>
                    <a:cubicBezTo>
                      <a:pt x="7573" y="789"/>
                      <a:pt x="8407" y="1123"/>
                      <a:pt x="9174" y="1457"/>
                    </a:cubicBezTo>
                    <a:cubicBezTo>
                      <a:pt x="10775" y="2190"/>
                      <a:pt x="12543" y="2791"/>
                      <a:pt x="14311" y="3124"/>
                    </a:cubicBezTo>
                    <a:cubicBezTo>
                      <a:pt x="15245" y="3291"/>
                      <a:pt x="16413" y="3391"/>
                      <a:pt x="17680" y="3525"/>
                    </a:cubicBezTo>
                    <a:cubicBezTo>
                      <a:pt x="20182" y="3825"/>
                      <a:pt x="23017" y="4125"/>
                      <a:pt x="24085" y="4625"/>
                    </a:cubicBezTo>
                    <a:cubicBezTo>
                      <a:pt x="27087" y="5993"/>
                      <a:pt x="31757" y="8695"/>
                      <a:pt x="31423" y="10196"/>
                    </a:cubicBezTo>
                    <a:cubicBezTo>
                      <a:pt x="31290" y="10830"/>
                      <a:pt x="30656" y="11497"/>
                      <a:pt x="29622" y="12098"/>
                    </a:cubicBezTo>
                    <a:cubicBezTo>
                      <a:pt x="29255" y="12298"/>
                      <a:pt x="28888" y="12464"/>
                      <a:pt x="28455" y="12631"/>
                    </a:cubicBezTo>
                    <a:cubicBezTo>
                      <a:pt x="29389" y="12198"/>
                      <a:pt x="30790" y="11197"/>
                      <a:pt x="30790" y="10096"/>
                    </a:cubicBezTo>
                    <a:cubicBezTo>
                      <a:pt x="30790" y="8795"/>
                      <a:pt x="29389" y="8161"/>
                      <a:pt x="27554" y="7327"/>
                    </a:cubicBezTo>
                    <a:lnTo>
                      <a:pt x="26687" y="6927"/>
                    </a:lnTo>
                    <a:cubicBezTo>
                      <a:pt x="25052" y="6160"/>
                      <a:pt x="22750" y="5459"/>
                      <a:pt x="20549" y="4826"/>
                    </a:cubicBezTo>
                    <a:cubicBezTo>
                      <a:pt x="19682" y="4525"/>
                      <a:pt x="18781" y="4292"/>
                      <a:pt x="17947" y="4025"/>
                    </a:cubicBezTo>
                    <a:cubicBezTo>
                      <a:pt x="17113" y="3758"/>
                      <a:pt x="16246" y="3625"/>
                      <a:pt x="15379" y="3625"/>
                    </a:cubicBezTo>
                    <a:cubicBezTo>
                      <a:pt x="14645" y="3625"/>
                      <a:pt x="13877" y="3691"/>
                      <a:pt x="13110" y="3825"/>
                    </a:cubicBezTo>
                    <a:cubicBezTo>
                      <a:pt x="12510" y="3958"/>
                      <a:pt x="11843" y="4025"/>
                      <a:pt x="11176" y="4025"/>
                    </a:cubicBezTo>
                    <a:cubicBezTo>
                      <a:pt x="9207" y="4025"/>
                      <a:pt x="4070" y="2824"/>
                      <a:pt x="3637" y="2691"/>
                    </a:cubicBezTo>
                    <a:lnTo>
                      <a:pt x="701" y="789"/>
                    </a:lnTo>
                    <a:cubicBezTo>
                      <a:pt x="1664" y="669"/>
                      <a:pt x="3687" y="427"/>
                      <a:pt x="5265" y="427"/>
                    </a:cubicBezTo>
                    <a:close/>
                    <a:moveTo>
                      <a:pt x="24423" y="8710"/>
                    </a:moveTo>
                    <a:cubicBezTo>
                      <a:pt x="24564" y="8710"/>
                      <a:pt x="24857" y="8808"/>
                      <a:pt x="25019" y="8862"/>
                    </a:cubicBezTo>
                    <a:lnTo>
                      <a:pt x="25052" y="8862"/>
                    </a:lnTo>
                    <a:cubicBezTo>
                      <a:pt x="25686" y="8995"/>
                      <a:pt x="26353" y="10396"/>
                      <a:pt x="26820" y="11364"/>
                    </a:cubicBezTo>
                    <a:cubicBezTo>
                      <a:pt x="27254" y="12331"/>
                      <a:pt x="27487" y="12765"/>
                      <a:pt x="27754" y="12765"/>
                    </a:cubicBezTo>
                    <a:lnTo>
                      <a:pt x="27854" y="12765"/>
                    </a:lnTo>
                    <a:cubicBezTo>
                      <a:pt x="27488" y="12922"/>
                      <a:pt x="27080" y="12976"/>
                      <a:pt x="26680" y="12976"/>
                    </a:cubicBezTo>
                    <a:cubicBezTo>
                      <a:pt x="26570" y="12976"/>
                      <a:pt x="26461" y="12972"/>
                      <a:pt x="26353" y="12965"/>
                    </a:cubicBezTo>
                    <a:cubicBezTo>
                      <a:pt x="25753" y="12765"/>
                      <a:pt x="24852" y="10763"/>
                      <a:pt x="24385" y="9496"/>
                    </a:cubicBezTo>
                    <a:cubicBezTo>
                      <a:pt x="24185" y="8962"/>
                      <a:pt x="24252" y="8795"/>
                      <a:pt x="24352" y="8728"/>
                    </a:cubicBezTo>
                    <a:cubicBezTo>
                      <a:pt x="24364" y="8716"/>
                      <a:pt x="24389" y="8710"/>
                      <a:pt x="24423" y="8710"/>
                    </a:cubicBezTo>
                    <a:close/>
                    <a:moveTo>
                      <a:pt x="5295" y="1"/>
                    </a:moveTo>
                    <a:cubicBezTo>
                      <a:pt x="3164" y="1"/>
                      <a:pt x="353" y="430"/>
                      <a:pt x="201" y="456"/>
                    </a:cubicBezTo>
                    <a:cubicBezTo>
                      <a:pt x="168" y="456"/>
                      <a:pt x="101" y="489"/>
                      <a:pt x="68" y="523"/>
                    </a:cubicBezTo>
                    <a:cubicBezTo>
                      <a:pt x="1" y="623"/>
                      <a:pt x="34" y="756"/>
                      <a:pt x="101" y="823"/>
                    </a:cubicBezTo>
                    <a:lnTo>
                      <a:pt x="3537" y="3058"/>
                    </a:lnTo>
                    <a:lnTo>
                      <a:pt x="3570" y="3124"/>
                    </a:lnTo>
                    <a:cubicBezTo>
                      <a:pt x="3770" y="3158"/>
                      <a:pt x="9174" y="4459"/>
                      <a:pt x="11242" y="4459"/>
                    </a:cubicBezTo>
                    <a:cubicBezTo>
                      <a:pt x="11976" y="4392"/>
                      <a:pt x="12643" y="4359"/>
                      <a:pt x="13277" y="4225"/>
                    </a:cubicBezTo>
                    <a:cubicBezTo>
                      <a:pt x="13959" y="4123"/>
                      <a:pt x="14666" y="4021"/>
                      <a:pt x="15444" y="4021"/>
                    </a:cubicBezTo>
                    <a:cubicBezTo>
                      <a:pt x="16190" y="4021"/>
                      <a:pt x="17000" y="4115"/>
                      <a:pt x="17914" y="4392"/>
                    </a:cubicBezTo>
                    <a:cubicBezTo>
                      <a:pt x="18748" y="4692"/>
                      <a:pt x="19615" y="4959"/>
                      <a:pt x="20516" y="5193"/>
                    </a:cubicBezTo>
                    <a:cubicBezTo>
                      <a:pt x="22550" y="5760"/>
                      <a:pt x="24585" y="6393"/>
                      <a:pt x="26553" y="7227"/>
                    </a:cubicBezTo>
                    <a:cubicBezTo>
                      <a:pt x="26853" y="7427"/>
                      <a:pt x="27120" y="7528"/>
                      <a:pt x="27420" y="7661"/>
                    </a:cubicBezTo>
                    <a:cubicBezTo>
                      <a:pt x="29188" y="8462"/>
                      <a:pt x="30423" y="8995"/>
                      <a:pt x="30423" y="10029"/>
                    </a:cubicBezTo>
                    <a:cubicBezTo>
                      <a:pt x="30423" y="11197"/>
                      <a:pt x="28254" y="12331"/>
                      <a:pt x="27854" y="12364"/>
                    </a:cubicBezTo>
                    <a:cubicBezTo>
                      <a:pt x="27587" y="12031"/>
                      <a:pt x="27387" y="11664"/>
                      <a:pt x="27220" y="11230"/>
                    </a:cubicBezTo>
                    <a:cubicBezTo>
                      <a:pt x="26620" y="10129"/>
                      <a:pt x="25953" y="8695"/>
                      <a:pt x="25186" y="8495"/>
                    </a:cubicBezTo>
                    <a:cubicBezTo>
                      <a:pt x="25076" y="8451"/>
                      <a:pt x="24767" y="8322"/>
                      <a:pt x="24473" y="8322"/>
                    </a:cubicBezTo>
                    <a:cubicBezTo>
                      <a:pt x="24318" y="8322"/>
                      <a:pt x="24167" y="8358"/>
                      <a:pt x="24051" y="8462"/>
                    </a:cubicBezTo>
                    <a:cubicBezTo>
                      <a:pt x="23785" y="8662"/>
                      <a:pt x="23785" y="9095"/>
                      <a:pt x="24018" y="9662"/>
                    </a:cubicBezTo>
                    <a:cubicBezTo>
                      <a:pt x="24118" y="9996"/>
                      <a:pt x="25252" y="13032"/>
                      <a:pt x="26220" y="13365"/>
                    </a:cubicBezTo>
                    <a:cubicBezTo>
                      <a:pt x="26353" y="13432"/>
                      <a:pt x="26453" y="13432"/>
                      <a:pt x="26587" y="13432"/>
                    </a:cubicBezTo>
                    <a:cubicBezTo>
                      <a:pt x="27721" y="13332"/>
                      <a:pt x="28855" y="12965"/>
                      <a:pt x="29922" y="12464"/>
                    </a:cubicBezTo>
                    <a:cubicBezTo>
                      <a:pt x="30723" y="11997"/>
                      <a:pt x="31724" y="11264"/>
                      <a:pt x="31924" y="10296"/>
                    </a:cubicBezTo>
                    <a:cubicBezTo>
                      <a:pt x="32491" y="7995"/>
                      <a:pt x="25186" y="4625"/>
                      <a:pt x="24352" y="4259"/>
                    </a:cubicBezTo>
                    <a:cubicBezTo>
                      <a:pt x="23217" y="3691"/>
                      <a:pt x="20482" y="3425"/>
                      <a:pt x="17814" y="3124"/>
                    </a:cubicBezTo>
                    <a:cubicBezTo>
                      <a:pt x="16579" y="2958"/>
                      <a:pt x="15412" y="2824"/>
                      <a:pt x="14478" y="2691"/>
                    </a:cubicBezTo>
                    <a:cubicBezTo>
                      <a:pt x="12743" y="2357"/>
                      <a:pt x="11042" y="1823"/>
                      <a:pt x="9441" y="1090"/>
                    </a:cubicBezTo>
                    <a:cubicBezTo>
                      <a:pt x="8674" y="689"/>
                      <a:pt x="7840" y="422"/>
                      <a:pt x="7006" y="156"/>
                    </a:cubicBezTo>
                    <a:cubicBezTo>
                      <a:pt x="6573" y="44"/>
                      <a:pt x="5968" y="1"/>
                      <a:pt x="52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>
                <a:off x="3563644" y="2062204"/>
                <a:ext cx="295389" cy="369731"/>
              </a:xfrm>
              <a:custGeom>
                <a:rect b="b" l="l" r="r" t="t"/>
                <a:pathLst>
                  <a:path extrusionOk="0" h="16243" w="12977">
                    <a:moveTo>
                      <a:pt x="5652" y="0"/>
                    </a:moveTo>
                    <a:cubicBezTo>
                      <a:pt x="5570" y="0"/>
                      <a:pt x="5498" y="10"/>
                      <a:pt x="5438" y="31"/>
                    </a:cubicBezTo>
                    <a:cubicBezTo>
                      <a:pt x="4637" y="264"/>
                      <a:pt x="3770" y="2099"/>
                      <a:pt x="3236" y="2899"/>
                    </a:cubicBezTo>
                    <a:cubicBezTo>
                      <a:pt x="2703" y="3700"/>
                      <a:pt x="935" y="3934"/>
                      <a:pt x="468" y="6035"/>
                    </a:cubicBezTo>
                    <a:cubicBezTo>
                      <a:pt x="1" y="8103"/>
                      <a:pt x="2236" y="9371"/>
                      <a:pt x="2236" y="9371"/>
                    </a:cubicBezTo>
                    <a:lnTo>
                      <a:pt x="2636" y="10171"/>
                    </a:lnTo>
                    <a:lnTo>
                      <a:pt x="1402" y="12907"/>
                    </a:lnTo>
                    <a:lnTo>
                      <a:pt x="5838" y="16242"/>
                    </a:lnTo>
                    <a:lnTo>
                      <a:pt x="7873" y="12506"/>
                    </a:lnTo>
                    <a:cubicBezTo>
                      <a:pt x="7873" y="12506"/>
                      <a:pt x="8772" y="12662"/>
                      <a:pt x="9537" y="12662"/>
                    </a:cubicBezTo>
                    <a:cubicBezTo>
                      <a:pt x="9835" y="12662"/>
                      <a:pt x="10112" y="12638"/>
                      <a:pt x="10308" y="12573"/>
                    </a:cubicBezTo>
                    <a:cubicBezTo>
                      <a:pt x="11042" y="12273"/>
                      <a:pt x="11442" y="12106"/>
                      <a:pt x="11442" y="11372"/>
                    </a:cubicBezTo>
                    <a:lnTo>
                      <a:pt x="11442" y="7603"/>
                    </a:lnTo>
                    <a:cubicBezTo>
                      <a:pt x="11442" y="7603"/>
                      <a:pt x="12977" y="6702"/>
                      <a:pt x="12977" y="6269"/>
                    </a:cubicBezTo>
                    <a:cubicBezTo>
                      <a:pt x="12977" y="5868"/>
                      <a:pt x="10642" y="4834"/>
                      <a:pt x="10642" y="4601"/>
                    </a:cubicBezTo>
                    <a:cubicBezTo>
                      <a:pt x="10642" y="4401"/>
                      <a:pt x="10575" y="4000"/>
                      <a:pt x="10575" y="3600"/>
                    </a:cubicBezTo>
                    <a:cubicBezTo>
                      <a:pt x="10575" y="3233"/>
                      <a:pt x="8907" y="1332"/>
                      <a:pt x="8907" y="1332"/>
                    </a:cubicBezTo>
                    <a:cubicBezTo>
                      <a:pt x="8907" y="1332"/>
                      <a:pt x="6612" y="0"/>
                      <a:pt x="56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>
                <a:off x="3559092" y="2057356"/>
                <a:ext cx="303743" cy="379132"/>
              </a:xfrm>
              <a:custGeom>
                <a:rect b="b" l="l" r="r" t="t"/>
                <a:pathLst>
                  <a:path extrusionOk="0" h="16656" w="13344">
                    <a:moveTo>
                      <a:pt x="5794" y="324"/>
                    </a:moveTo>
                    <a:cubicBezTo>
                      <a:pt x="6459" y="324"/>
                      <a:pt x="8022" y="1125"/>
                      <a:pt x="8940" y="1645"/>
                    </a:cubicBezTo>
                    <a:cubicBezTo>
                      <a:pt x="9507" y="2312"/>
                      <a:pt x="10041" y="3012"/>
                      <a:pt x="10508" y="3780"/>
                    </a:cubicBezTo>
                    <a:cubicBezTo>
                      <a:pt x="10508" y="3946"/>
                      <a:pt x="10508" y="4247"/>
                      <a:pt x="10541" y="4413"/>
                    </a:cubicBezTo>
                    <a:cubicBezTo>
                      <a:pt x="10608" y="4580"/>
                      <a:pt x="10608" y="4680"/>
                      <a:pt x="10608" y="4780"/>
                    </a:cubicBezTo>
                    <a:cubicBezTo>
                      <a:pt x="10608" y="4947"/>
                      <a:pt x="10808" y="5081"/>
                      <a:pt x="11609" y="5514"/>
                    </a:cubicBezTo>
                    <a:cubicBezTo>
                      <a:pt x="12109" y="5781"/>
                      <a:pt x="12543" y="6115"/>
                      <a:pt x="12977" y="6448"/>
                    </a:cubicBezTo>
                    <a:cubicBezTo>
                      <a:pt x="12943" y="6615"/>
                      <a:pt x="12276" y="7149"/>
                      <a:pt x="11509" y="7616"/>
                    </a:cubicBezTo>
                    <a:cubicBezTo>
                      <a:pt x="11475" y="7649"/>
                      <a:pt x="11442" y="7682"/>
                      <a:pt x="11442" y="7782"/>
                    </a:cubicBezTo>
                    <a:lnTo>
                      <a:pt x="11442" y="11518"/>
                    </a:lnTo>
                    <a:cubicBezTo>
                      <a:pt x="11442" y="12119"/>
                      <a:pt x="11142" y="12286"/>
                      <a:pt x="10441" y="12519"/>
                    </a:cubicBezTo>
                    <a:cubicBezTo>
                      <a:pt x="10250" y="12594"/>
                      <a:pt x="9983" y="12621"/>
                      <a:pt x="9696" y="12621"/>
                    </a:cubicBezTo>
                    <a:cubicBezTo>
                      <a:pt x="9081" y="12621"/>
                      <a:pt x="8368" y="12498"/>
                      <a:pt x="8073" y="12452"/>
                    </a:cubicBezTo>
                    <a:cubicBezTo>
                      <a:pt x="7973" y="12452"/>
                      <a:pt x="7906" y="12486"/>
                      <a:pt x="7840" y="12586"/>
                    </a:cubicBezTo>
                    <a:lnTo>
                      <a:pt x="5972" y="16122"/>
                    </a:lnTo>
                    <a:lnTo>
                      <a:pt x="1802" y="13020"/>
                    </a:lnTo>
                    <a:lnTo>
                      <a:pt x="2969" y="10418"/>
                    </a:lnTo>
                    <a:cubicBezTo>
                      <a:pt x="3003" y="10351"/>
                      <a:pt x="3003" y="10284"/>
                      <a:pt x="2969" y="10251"/>
                    </a:cubicBezTo>
                    <a:lnTo>
                      <a:pt x="2536" y="9450"/>
                    </a:lnTo>
                    <a:lnTo>
                      <a:pt x="2469" y="9350"/>
                    </a:lnTo>
                    <a:cubicBezTo>
                      <a:pt x="2469" y="9317"/>
                      <a:pt x="434" y="8149"/>
                      <a:pt x="835" y="6248"/>
                    </a:cubicBezTo>
                    <a:cubicBezTo>
                      <a:pt x="1135" y="4947"/>
                      <a:pt x="1935" y="4413"/>
                      <a:pt x="2636" y="3946"/>
                    </a:cubicBezTo>
                    <a:cubicBezTo>
                      <a:pt x="3003" y="3746"/>
                      <a:pt x="3303" y="3479"/>
                      <a:pt x="3536" y="3146"/>
                    </a:cubicBezTo>
                    <a:cubicBezTo>
                      <a:pt x="3670" y="2946"/>
                      <a:pt x="3803" y="2679"/>
                      <a:pt x="3970" y="2445"/>
                    </a:cubicBezTo>
                    <a:cubicBezTo>
                      <a:pt x="4437" y="1645"/>
                      <a:pt x="5138" y="511"/>
                      <a:pt x="5638" y="344"/>
                    </a:cubicBezTo>
                    <a:cubicBezTo>
                      <a:pt x="5682" y="330"/>
                      <a:pt x="5735" y="324"/>
                      <a:pt x="5794" y="324"/>
                    </a:cubicBezTo>
                    <a:close/>
                    <a:moveTo>
                      <a:pt x="5789" y="1"/>
                    </a:moveTo>
                    <a:cubicBezTo>
                      <a:pt x="5682" y="1"/>
                      <a:pt x="5586" y="14"/>
                      <a:pt x="5505" y="44"/>
                    </a:cubicBezTo>
                    <a:cubicBezTo>
                      <a:pt x="4837" y="244"/>
                      <a:pt x="4170" y="1378"/>
                      <a:pt x="3637" y="2279"/>
                    </a:cubicBezTo>
                    <a:cubicBezTo>
                      <a:pt x="3470" y="2545"/>
                      <a:pt x="3336" y="2779"/>
                      <a:pt x="3236" y="2946"/>
                    </a:cubicBezTo>
                    <a:cubicBezTo>
                      <a:pt x="3003" y="3246"/>
                      <a:pt x="2703" y="3446"/>
                      <a:pt x="2436" y="3613"/>
                    </a:cubicBezTo>
                    <a:cubicBezTo>
                      <a:pt x="1735" y="4080"/>
                      <a:pt x="801" y="4714"/>
                      <a:pt x="468" y="6148"/>
                    </a:cubicBezTo>
                    <a:cubicBezTo>
                      <a:pt x="1" y="8149"/>
                      <a:pt x="1902" y="9484"/>
                      <a:pt x="2269" y="9717"/>
                    </a:cubicBezTo>
                    <a:lnTo>
                      <a:pt x="2602" y="10384"/>
                    </a:lnTo>
                    <a:lnTo>
                      <a:pt x="1402" y="13053"/>
                    </a:lnTo>
                    <a:cubicBezTo>
                      <a:pt x="1335" y="13120"/>
                      <a:pt x="1402" y="13253"/>
                      <a:pt x="1468" y="13286"/>
                    </a:cubicBezTo>
                    <a:lnTo>
                      <a:pt x="5938" y="16622"/>
                    </a:lnTo>
                    <a:cubicBezTo>
                      <a:pt x="5972" y="16655"/>
                      <a:pt x="6005" y="16655"/>
                      <a:pt x="6072" y="16655"/>
                    </a:cubicBezTo>
                    <a:lnTo>
                      <a:pt x="6038" y="16622"/>
                    </a:lnTo>
                    <a:cubicBezTo>
                      <a:pt x="6105" y="16622"/>
                      <a:pt x="6138" y="16589"/>
                      <a:pt x="6172" y="16555"/>
                    </a:cubicBezTo>
                    <a:lnTo>
                      <a:pt x="8106" y="12919"/>
                    </a:lnTo>
                    <a:cubicBezTo>
                      <a:pt x="8411" y="12963"/>
                      <a:pt x="9058" y="13078"/>
                      <a:pt x="9656" y="13078"/>
                    </a:cubicBezTo>
                    <a:cubicBezTo>
                      <a:pt x="9973" y="13078"/>
                      <a:pt x="10277" y="13045"/>
                      <a:pt x="10508" y="12953"/>
                    </a:cubicBezTo>
                    <a:cubicBezTo>
                      <a:pt x="11309" y="12719"/>
                      <a:pt x="11809" y="12452"/>
                      <a:pt x="11809" y="11585"/>
                    </a:cubicBezTo>
                    <a:lnTo>
                      <a:pt x="11809" y="7949"/>
                    </a:lnTo>
                    <a:cubicBezTo>
                      <a:pt x="12443" y="7582"/>
                      <a:pt x="13343" y="6915"/>
                      <a:pt x="13343" y="6482"/>
                    </a:cubicBezTo>
                    <a:cubicBezTo>
                      <a:pt x="13343" y="6215"/>
                      <a:pt x="12843" y="5881"/>
                      <a:pt x="11776" y="5247"/>
                    </a:cubicBezTo>
                    <a:cubicBezTo>
                      <a:pt x="11475" y="5114"/>
                      <a:pt x="11209" y="4947"/>
                      <a:pt x="10975" y="4780"/>
                    </a:cubicBezTo>
                    <a:cubicBezTo>
                      <a:pt x="10942" y="4714"/>
                      <a:pt x="10942" y="4580"/>
                      <a:pt x="10942" y="4447"/>
                    </a:cubicBezTo>
                    <a:cubicBezTo>
                      <a:pt x="10942" y="4280"/>
                      <a:pt x="10875" y="4046"/>
                      <a:pt x="10875" y="3880"/>
                    </a:cubicBezTo>
                    <a:cubicBezTo>
                      <a:pt x="10875" y="3479"/>
                      <a:pt x="9808" y="2212"/>
                      <a:pt x="9174" y="1445"/>
                    </a:cubicBezTo>
                    <a:lnTo>
                      <a:pt x="9140" y="1411"/>
                    </a:lnTo>
                    <a:cubicBezTo>
                      <a:pt x="8719" y="1140"/>
                      <a:pt x="6778" y="1"/>
                      <a:pt x="578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>
                <a:off x="3474051" y="1994053"/>
                <a:ext cx="305245" cy="291815"/>
              </a:xfrm>
              <a:custGeom>
                <a:rect b="b" l="l" r="r" t="t"/>
                <a:pathLst>
                  <a:path extrusionOk="0" h="12820" w="13410">
                    <a:moveTo>
                      <a:pt x="9703" y="1"/>
                    </a:moveTo>
                    <a:cubicBezTo>
                      <a:pt x="9351" y="1"/>
                      <a:pt x="9072" y="74"/>
                      <a:pt x="8940" y="223"/>
                    </a:cubicBezTo>
                    <a:cubicBezTo>
                      <a:pt x="8607" y="523"/>
                      <a:pt x="8607" y="1023"/>
                      <a:pt x="8874" y="1357"/>
                    </a:cubicBezTo>
                    <a:cubicBezTo>
                      <a:pt x="8874" y="1357"/>
                      <a:pt x="7554" y="1120"/>
                      <a:pt x="6576" y="1120"/>
                    </a:cubicBezTo>
                    <a:cubicBezTo>
                      <a:pt x="6086" y="1120"/>
                      <a:pt x="5682" y="1179"/>
                      <a:pt x="5571" y="1357"/>
                    </a:cubicBezTo>
                    <a:cubicBezTo>
                      <a:pt x="5238" y="1891"/>
                      <a:pt x="5571" y="2157"/>
                      <a:pt x="5571" y="2157"/>
                    </a:cubicBezTo>
                    <a:cubicBezTo>
                      <a:pt x="5571" y="2157"/>
                      <a:pt x="5433" y="2130"/>
                      <a:pt x="5200" y="2130"/>
                    </a:cubicBezTo>
                    <a:cubicBezTo>
                      <a:pt x="4476" y="2130"/>
                      <a:pt x="2838" y="2397"/>
                      <a:pt x="1602" y="4593"/>
                    </a:cubicBezTo>
                    <a:cubicBezTo>
                      <a:pt x="1" y="7528"/>
                      <a:pt x="2069" y="10697"/>
                      <a:pt x="3236" y="11531"/>
                    </a:cubicBezTo>
                    <a:cubicBezTo>
                      <a:pt x="4153" y="12186"/>
                      <a:pt x="5419" y="12820"/>
                      <a:pt x="6551" y="12820"/>
                    </a:cubicBezTo>
                    <a:cubicBezTo>
                      <a:pt x="6860" y="12820"/>
                      <a:pt x="7160" y="12772"/>
                      <a:pt x="7439" y="12665"/>
                    </a:cubicBezTo>
                    <a:cubicBezTo>
                      <a:pt x="8774" y="12165"/>
                      <a:pt x="6805" y="10563"/>
                      <a:pt x="6672" y="9763"/>
                    </a:cubicBezTo>
                    <a:cubicBezTo>
                      <a:pt x="6611" y="9314"/>
                      <a:pt x="7135" y="9227"/>
                      <a:pt x="7552" y="9227"/>
                    </a:cubicBezTo>
                    <a:cubicBezTo>
                      <a:pt x="7818" y="9227"/>
                      <a:pt x="8040" y="9263"/>
                      <a:pt x="8040" y="9263"/>
                    </a:cubicBezTo>
                    <a:cubicBezTo>
                      <a:pt x="8073" y="9529"/>
                      <a:pt x="8340" y="9730"/>
                      <a:pt x="8573" y="9730"/>
                    </a:cubicBezTo>
                    <a:cubicBezTo>
                      <a:pt x="8600" y="9731"/>
                      <a:pt x="8626" y="9732"/>
                      <a:pt x="8652" y="9732"/>
                    </a:cubicBezTo>
                    <a:cubicBezTo>
                      <a:pt x="9088" y="9732"/>
                      <a:pt x="9476" y="9470"/>
                      <a:pt x="9507" y="9029"/>
                    </a:cubicBezTo>
                    <a:cubicBezTo>
                      <a:pt x="9507" y="8595"/>
                      <a:pt x="8940" y="7761"/>
                      <a:pt x="9374" y="7495"/>
                    </a:cubicBezTo>
                    <a:cubicBezTo>
                      <a:pt x="9774" y="7194"/>
                      <a:pt x="10508" y="7161"/>
                      <a:pt x="10375" y="6394"/>
                    </a:cubicBezTo>
                    <a:cubicBezTo>
                      <a:pt x="10241" y="5660"/>
                      <a:pt x="9507" y="5860"/>
                      <a:pt x="9607" y="5060"/>
                    </a:cubicBezTo>
                    <a:cubicBezTo>
                      <a:pt x="9711" y="4438"/>
                      <a:pt x="11221" y="4299"/>
                      <a:pt x="12188" y="4299"/>
                    </a:cubicBezTo>
                    <a:cubicBezTo>
                      <a:pt x="12467" y="4299"/>
                      <a:pt x="12701" y="4311"/>
                      <a:pt x="12843" y="4326"/>
                    </a:cubicBezTo>
                    <a:cubicBezTo>
                      <a:pt x="12857" y="4327"/>
                      <a:pt x="12871" y="4328"/>
                      <a:pt x="12884" y="4328"/>
                    </a:cubicBezTo>
                    <a:cubicBezTo>
                      <a:pt x="13410" y="4328"/>
                      <a:pt x="13394" y="3056"/>
                      <a:pt x="12743" y="1657"/>
                    </a:cubicBezTo>
                    <a:cubicBezTo>
                      <a:pt x="12251" y="575"/>
                      <a:pt x="10690" y="1"/>
                      <a:pt x="97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3"/>
              <p:cNvSpPr/>
              <p:nvPr/>
            </p:nvSpPr>
            <p:spPr>
              <a:xfrm>
                <a:off x="3470249" y="1990207"/>
                <a:ext cx="313622" cy="300488"/>
              </a:xfrm>
              <a:custGeom>
                <a:rect b="b" l="l" r="r" t="t"/>
                <a:pathLst>
                  <a:path extrusionOk="0" h="13201" w="13778">
                    <a:moveTo>
                      <a:pt x="9904" y="399"/>
                    </a:moveTo>
                    <a:cubicBezTo>
                      <a:pt x="10034" y="399"/>
                      <a:pt x="10181" y="407"/>
                      <a:pt x="10342" y="425"/>
                    </a:cubicBezTo>
                    <a:cubicBezTo>
                      <a:pt x="11209" y="559"/>
                      <a:pt x="12343" y="1092"/>
                      <a:pt x="12710" y="1926"/>
                    </a:cubicBezTo>
                    <a:cubicBezTo>
                      <a:pt x="13310" y="3160"/>
                      <a:pt x="13310" y="4028"/>
                      <a:pt x="13110" y="4261"/>
                    </a:cubicBezTo>
                    <a:cubicBezTo>
                      <a:pt x="13077" y="4295"/>
                      <a:pt x="13043" y="4295"/>
                      <a:pt x="13010" y="4295"/>
                    </a:cubicBezTo>
                    <a:cubicBezTo>
                      <a:pt x="13010" y="4295"/>
                      <a:pt x="12746" y="4275"/>
                      <a:pt x="12364" y="4275"/>
                    </a:cubicBezTo>
                    <a:cubicBezTo>
                      <a:pt x="11409" y="4275"/>
                      <a:pt x="9717" y="4395"/>
                      <a:pt x="9574" y="5229"/>
                    </a:cubicBezTo>
                    <a:cubicBezTo>
                      <a:pt x="9508" y="5595"/>
                      <a:pt x="9674" y="5962"/>
                      <a:pt x="10008" y="6163"/>
                    </a:cubicBezTo>
                    <a:cubicBezTo>
                      <a:pt x="10175" y="6229"/>
                      <a:pt x="10308" y="6396"/>
                      <a:pt x="10342" y="6596"/>
                    </a:cubicBezTo>
                    <a:cubicBezTo>
                      <a:pt x="10408" y="6963"/>
                      <a:pt x="10208" y="7097"/>
                      <a:pt x="9774" y="7263"/>
                    </a:cubicBezTo>
                    <a:cubicBezTo>
                      <a:pt x="9674" y="7363"/>
                      <a:pt x="9541" y="7397"/>
                      <a:pt x="9408" y="7463"/>
                    </a:cubicBezTo>
                    <a:cubicBezTo>
                      <a:pt x="9007" y="7730"/>
                      <a:pt x="9207" y="8264"/>
                      <a:pt x="9341" y="8731"/>
                    </a:cubicBezTo>
                    <a:cubicBezTo>
                      <a:pt x="9408" y="8864"/>
                      <a:pt x="9408" y="9031"/>
                      <a:pt x="9474" y="9198"/>
                    </a:cubicBezTo>
                    <a:cubicBezTo>
                      <a:pt x="9408" y="9365"/>
                      <a:pt x="9374" y="9498"/>
                      <a:pt x="9241" y="9565"/>
                    </a:cubicBezTo>
                    <a:cubicBezTo>
                      <a:pt x="9141" y="9698"/>
                      <a:pt x="8907" y="9732"/>
                      <a:pt x="8740" y="9732"/>
                    </a:cubicBezTo>
                    <a:cubicBezTo>
                      <a:pt x="8574" y="9732"/>
                      <a:pt x="8407" y="9598"/>
                      <a:pt x="8373" y="9432"/>
                    </a:cubicBezTo>
                    <a:cubicBezTo>
                      <a:pt x="8373" y="9365"/>
                      <a:pt x="8273" y="9265"/>
                      <a:pt x="8207" y="9265"/>
                    </a:cubicBezTo>
                    <a:cubicBezTo>
                      <a:pt x="8161" y="9265"/>
                      <a:pt x="7943" y="9230"/>
                      <a:pt x="7682" y="9230"/>
                    </a:cubicBezTo>
                    <a:cubicBezTo>
                      <a:pt x="7368" y="9230"/>
                      <a:pt x="6991" y="9280"/>
                      <a:pt x="6772" y="9498"/>
                    </a:cubicBezTo>
                    <a:cubicBezTo>
                      <a:pt x="6606" y="9665"/>
                      <a:pt x="6572" y="9865"/>
                      <a:pt x="6606" y="10065"/>
                    </a:cubicBezTo>
                    <a:cubicBezTo>
                      <a:pt x="6739" y="10432"/>
                      <a:pt x="6972" y="10799"/>
                      <a:pt x="7239" y="11166"/>
                    </a:cubicBezTo>
                    <a:cubicBezTo>
                      <a:pt x="7573" y="11600"/>
                      <a:pt x="7940" y="12167"/>
                      <a:pt x="7873" y="12434"/>
                    </a:cubicBezTo>
                    <a:cubicBezTo>
                      <a:pt x="7873" y="12467"/>
                      <a:pt x="7840" y="12600"/>
                      <a:pt x="7573" y="12701"/>
                    </a:cubicBezTo>
                    <a:cubicBezTo>
                      <a:pt x="7346" y="12778"/>
                      <a:pt x="7098" y="12813"/>
                      <a:pt x="6837" y="12813"/>
                    </a:cubicBezTo>
                    <a:cubicBezTo>
                      <a:pt x="5756" y="12813"/>
                      <a:pt x="4457" y="12211"/>
                      <a:pt x="3570" y="11566"/>
                    </a:cubicBezTo>
                    <a:cubicBezTo>
                      <a:pt x="2503" y="10766"/>
                      <a:pt x="501" y="7764"/>
                      <a:pt x="2036" y="4928"/>
                    </a:cubicBezTo>
                    <a:cubicBezTo>
                      <a:pt x="3203" y="2760"/>
                      <a:pt x="4738" y="2527"/>
                      <a:pt x="5405" y="2527"/>
                    </a:cubicBezTo>
                    <a:cubicBezTo>
                      <a:pt x="5538" y="2527"/>
                      <a:pt x="5638" y="2527"/>
                      <a:pt x="5705" y="2593"/>
                    </a:cubicBezTo>
                    <a:cubicBezTo>
                      <a:pt x="5772" y="2593"/>
                      <a:pt x="5872" y="2560"/>
                      <a:pt x="5905" y="2460"/>
                    </a:cubicBezTo>
                    <a:cubicBezTo>
                      <a:pt x="5938" y="2393"/>
                      <a:pt x="5938" y="2260"/>
                      <a:pt x="5872" y="2226"/>
                    </a:cubicBezTo>
                    <a:cubicBezTo>
                      <a:pt x="5872" y="2226"/>
                      <a:pt x="5672" y="2060"/>
                      <a:pt x="5905" y="1693"/>
                    </a:cubicBezTo>
                    <a:cubicBezTo>
                      <a:pt x="5975" y="1581"/>
                      <a:pt x="6268" y="1533"/>
                      <a:pt x="6696" y="1533"/>
                    </a:cubicBezTo>
                    <a:cubicBezTo>
                      <a:pt x="7287" y="1533"/>
                      <a:pt x="8136" y="1624"/>
                      <a:pt x="9007" y="1759"/>
                    </a:cubicBezTo>
                    <a:cubicBezTo>
                      <a:pt x="9025" y="1768"/>
                      <a:pt x="9045" y="1772"/>
                      <a:pt x="9066" y="1772"/>
                    </a:cubicBezTo>
                    <a:cubicBezTo>
                      <a:pt x="9123" y="1772"/>
                      <a:pt x="9183" y="1742"/>
                      <a:pt x="9207" y="1693"/>
                    </a:cubicBezTo>
                    <a:cubicBezTo>
                      <a:pt x="9241" y="1593"/>
                      <a:pt x="9207" y="1526"/>
                      <a:pt x="9174" y="1426"/>
                    </a:cubicBezTo>
                    <a:cubicBezTo>
                      <a:pt x="8974" y="1159"/>
                      <a:pt x="9007" y="759"/>
                      <a:pt x="9241" y="559"/>
                    </a:cubicBezTo>
                    <a:cubicBezTo>
                      <a:pt x="9314" y="461"/>
                      <a:pt x="9548" y="399"/>
                      <a:pt x="9904" y="399"/>
                    </a:cubicBezTo>
                    <a:close/>
                    <a:moveTo>
                      <a:pt x="9896" y="0"/>
                    </a:moveTo>
                    <a:cubicBezTo>
                      <a:pt x="9489" y="0"/>
                      <a:pt x="9173" y="112"/>
                      <a:pt x="9007" y="325"/>
                    </a:cubicBezTo>
                    <a:cubicBezTo>
                      <a:pt x="8707" y="559"/>
                      <a:pt x="8640" y="925"/>
                      <a:pt x="8707" y="1326"/>
                    </a:cubicBezTo>
                    <a:cubicBezTo>
                      <a:pt x="8190" y="1242"/>
                      <a:pt x="7498" y="1159"/>
                      <a:pt x="6893" y="1159"/>
                    </a:cubicBezTo>
                    <a:cubicBezTo>
                      <a:pt x="6289" y="1159"/>
                      <a:pt x="5772" y="1242"/>
                      <a:pt x="5605" y="1493"/>
                    </a:cubicBezTo>
                    <a:cubicBezTo>
                      <a:pt x="5505" y="1659"/>
                      <a:pt x="5405" y="1893"/>
                      <a:pt x="5438" y="2160"/>
                    </a:cubicBezTo>
                    <a:cubicBezTo>
                      <a:pt x="4671" y="2160"/>
                      <a:pt x="2903" y="2393"/>
                      <a:pt x="1669" y="4728"/>
                    </a:cubicBezTo>
                    <a:cubicBezTo>
                      <a:pt x="1" y="7830"/>
                      <a:pt x="2169" y="11066"/>
                      <a:pt x="3337" y="11900"/>
                    </a:cubicBezTo>
                    <a:cubicBezTo>
                      <a:pt x="3837" y="12234"/>
                      <a:pt x="5338" y="13201"/>
                      <a:pt x="6772" y="13201"/>
                    </a:cubicBezTo>
                    <a:cubicBezTo>
                      <a:pt x="7139" y="13201"/>
                      <a:pt x="7406" y="13168"/>
                      <a:pt x="7673" y="13067"/>
                    </a:cubicBezTo>
                    <a:cubicBezTo>
                      <a:pt x="7973" y="13034"/>
                      <a:pt x="8173" y="12834"/>
                      <a:pt x="8240" y="12567"/>
                    </a:cubicBezTo>
                    <a:cubicBezTo>
                      <a:pt x="8407" y="12067"/>
                      <a:pt x="8007" y="11500"/>
                      <a:pt x="7573" y="10899"/>
                    </a:cubicBezTo>
                    <a:cubicBezTo>
                      <a:pt x="7339" y="10666"/>
                      <a:pt x="7173" y="10332"/>
                      <a:pt x="7039" y="9999"/>
                    </a:cubicBezTo>
                    <a:cubicBezTo>
                      <a:pt x="7006" y="9899"/>
                      <a:pt x="7039" y="9832"/>
                      <a:pt x="7073" y="9765"/>
                    </a:cubicBezTo>
                    <a:cubicBezTo>
                      <a:pt x="7260" y="9661"/>
                      <a:pt x="7448" y="9609"/>
                      <a:pt x="7644" y="9609"/>
                    </a:cubicBezTo>
                    <a:cubicBezTo>
                      <a:pt x="7761" y="9609"/>
                      <a:pt x="7881" y="9628"/>
                      <a:pt x="8007" y="9665"/>
                    </a:cubicBezTo>
                    <a:cubicBezTo>
                      <a:pt x="8107" y="9932"/>
                      <a:pt x="8373" y="10099"/>
                      <a:pt x="8674" y="10132"/>
                    </a:cubicBezTo>
                    <a:cubicBezTo>
                      <a:pt x="8729" y="10146"/>
                      <a:pt x="8788" y="10153"/>
                      <a:pt x="8848" y="10153"/>
                    </a:cubicBezTo>
                    <a:cubicBezTo>
                      <a:pt x="9075" y="10153"/>
                      <a:pt x="9323" y="10057"/>
                      <a:pt x="9508" y="9899"/>
                    </a:cubicBezTo>
                    <a:cubicBezTo>
                      <a:pt x="9708" y="9732"/>
                      <a:pt x="9841" y="9498"/>
                      <a:pt x="9841" y="9231"/>
                    </a:cubicBezTo>
                    <a:cubicBezTo>
                      <a:pt x="9841" y="9031"/>
                      <a:pt x="9774" y="8864"/>
                      <a:pt x="9708" y="8664"/>
                    </a:cubicBezTo>
                    <a:cubicBezTo>
                      <a:pt x="9608" y="8397"/>
                      <a:pt x="9508" y="7964"/>
                      <a:pt x="9608" y="7897"/>
                    </a:cubicBezTo>
                    <a:cubicBezTo>
                      <a:pt x="9741" y="7797"/>
                      <a:pt x="9841" y="7764"/>
                      <a:pt x="9941" y="7730"/>
                    </a:cubicBezTo>
                    <a:cubicBezTo>
                      <a:pt x="10342" y="7564"/>
                      <a:pt x="10875" y="7330"/>
                      <a:pt x="10742" y="6596"/>
                    </a:cubicBezTo>
                    <a:cubicBezTo>
                      <a:pt x="10708" y="6263"/>
                      <a:pt x="10508" y="6029"/>
                      <a:pt x="10241" y="5862"/>
                    </a:cubicBezTo>
                    <a:cubicBezTo>
                      <a:pt x="10041" y="5696"/>
                      <a:pt x="9975" y="5662"/>
                      <a:pt x="10008" y="5329"/>
                    </a:cubicBezTo>
                    <a:cubicBezTo>
                      <a:pt x="10061" y="4874"/>
                      <a:pt x="11404" y="4698"/>
                      <a:pt x="12363" y="4698"/>
                    </a:cubicBezTo>
                    <a:cubicBezTo>
                      <a:pt x="12599" y="4698"/>
                      <a:pt x="12812" y="4708"/>
                      <a:pt x="12977" y="4728"/>
                    </a:cubicBezTo>
                    <a:cubicBezTo>
                      <a:pt x="13010" y="4734"/>
                      <a:pt x="13043" y="4737"/>
                      <a:pt x="13074" y="4737"/>
                    </a:cubicBezTo>
                    <a:cubicBezTo>
                      <a:pt x="13232" y="4737"/>
                      <a:pt x="13366" y="4667"/>
                      <a:pt x="13477" y="4528"/>
                    </a:cubicBezTo>
                    <a:cubicBezTo>
                      <a:pt x="13777" y="4061"/>
                      <a:pt x="13677" y="2994"/>
                      <a:pt x="13110" y="1759"/>
                    </a:cubicBezTo>
                    <a:cubicBezTo>
                      <a:pt x="12710" y="825"/>
                      <a:pt x="11442" y="225"/>
                      <a:pt x="10442" y="58"/>
                    </a:cubicBezTo>
                    <a:cubicBezTo>
                      <a:pt x="10247" y="19"/>
                      <a:pt x="10064" y="0"/>
                      <a:pt x="98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3"/>
              <p:cNvSpPr/>
              <p:nvPr/>
            </p:nvSpPr>
            <p:spPr>
              <a:xfrm>
                <a:off x="3601566" y="2187193"/>
                <a:ext cx="78280" cy="91551"/>
              </a:xfrm>
              <a:custGeom>
                <a:rect b="b" l="l" r="r" t="t"/>
                <a:pathLst>
                  <a:path extrusionOk="0" h="4022" w="3439">
                    <a:moveTo>
                      <a:pt x="1481" y="0"/>
                    </a:moveTo>
                    <a:cubicBezTo>
                      <a:pt x="541" y="0"/>
                      <a:pt x="0" y="1136"/>
                      <a:pt x="570" y="2212"/>
                    </a:cubicBezTo>
                    <a:cubicBezTo>
                      <a:pt x="1103" y="3279"/>
                      <a:pt x="2288" y="4022"/>
                      <a:pt x="2731" y="4022"/>
                    </a:cubicBezTo>
                    <a:cubicBezTo>
                      <a:pt x="2758" y="4022"/>
                      <a:pt x="2783" y="4019"/>
                      <a:pt x="2805" y="4013"/>
                    </a:cubicBezTo>
                    <a:cubicBezTo>
                      <a:pt x="3238" y="3880"/>
                      <a:pt x="3438" y="3113"/>
                      <a:pt x="3438" y="3113"/>
                    </a:cubicBezTo>
                    <a:lnTo>
                      <a:pt x="3105" y="1578"/>
                    </a:lnTo>
                    <a:cubicBezTo>
                      <a:pt x="3105" y="1578"/>
                      <a:pt x="2671" y="110"/>
                      <a:pt x="1637" y="10"/>
                    </a:cubicBezTo>
                    <a:cubicBezTo>
                      <a:pt x="1584" y="3"/>
                      <a:pt x="1532" y="0"/>
                      <a:pt x="14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>
                <a:off x="3600861" y="2181821"/>
                <a:ext cx="82013" cy="101293"/>
              </a:xfrm>
              <a:custGeom>
                <a:rect b="b" l="l" r="r" t="t"/>
                <a:pathLst>
                  <a:path extrusionOk="0" h="4450" w="3603">
                    <a:moveTo>
                      <a:pt x="1448" y="0"/>
                    </a:moveTo>
                    <a:cubicBezTo>
                      <a:pt x="1020" y="0"/>
                      <a:pt x="634" y="201"/>
                      <a:pt x="401" y="580"/>
                    </a:cubicBezTo>
                    <a:cubicBezTo>
                      <a:pt x="0" y="1180"/>
                      <a:pt x="0" y="1948"/>
                      <a:pt x="401" y="2515"/>
                    </a:cubicBezTo>
                    <a:cubicBezTo>
                      <a:pt x="968" y="3615"/>
                      <a:pt x="2135" y="4449"/>
                      <a:pt x="2769" y="4449"/>
                    </a:cubicBezTo>
                    <a:cubicBezTo>
                      <a:pt x="2802" y="4449"/>
                      <a:pt x="2902" y="4449"/>
                      <a:pt x="2836" y="4349"/>
                    </a:cubicBezTo>
                    <a:cubicBezTo>
                      <a:pt x="3336" y="4182"/>
                      <a:pt x="3569" y="3449"/>
                      <a:pt x="3603" y="3349"/>
                    </a:cubicBezTo>
                    <a:cubicBezTo>
                      <a:pt x="3603" y="3282"/>
                      <a:pt x="3569" y="3148"/>
                      <a:pt x="3436" y="3115"/>
                    </a:cubicBezTo>
                    <a:cubicBezTo>
                      <a:pt x="3336" y="3115"/>
                      <a:pt x="3236" y="3148"/>
                      <a:pt x="3169" y="3282"/>
                    </a:cubicBezTo>
                    <a:cubicBezTo>
                      <a:pt x="3136" y="3482"/>
                      <a:pt x="2969" y="3882"/>
                      <a:pt x="2736" y="3982"/>
                    </a:cubicBezTo>
                    <a:cubicBezTo>
                      <a:pt x="2724" y="3985"/>
                      <a:pt x="2710" y="3987"/>
                      <a:pt x="2695" y="3987"/>
                    </a:cubicBezTo>
                    <a:cubicBezTo>
                      <a:pt x="2367" y="3987"/>
                      <a:pt x="1276" y="3302"/>
                      <a:pt x="734" y="2281"/>
                    </a:cubicBezTo>
                    <a:cubicBezTo>
                      <a:pt x="434" y="1814"/>
                      <a:pt x="434" y="1214"/>
                      <a:pt x="734" y="780"/>
                    </a:cubicBezTo>
                    <a:cubicBezTo>
                      <a:pt x="914" y="510"/>
                      <a:pt x="1202" y="375"/>
                      <a:pt x="1501" y="375"/>
                    </a:cubicBezTo>
                    <a:cubicBezTo>
                      <a:pt x="1535" y="375"/>
                      <a:pt x="1568" y="376"/>
                      <a:pt x="1601" y="380"/>
                    </a:cubicBezTo>
                    <a:cubicBezTo>
                      <a:pt x="2502" y="513"/>
                      <a:pt x="2902" y="1847"/>
                      <a:pt x="2902" y="1847"/>
                    </a:cubicBezTo>
                    <a:cubicBezTo>
                      <a:pt x="2902" y="1958"/>
                      <a:pt x="2971" y="2023"/>
                      <a:pt x="3070" y="2023"/>
                    </a:cubicBezTo>
                    <a:cubicBezTo>
                      <a:pt x="3091" y="2023"/>
                      <a:pt x="3113" y="2020"/>
                      <a:pt x="3136" y="2014"/>
                    </a:cubicBezTo>
                    <a:cubicBezTo>
                      <a:pt x="3269" y="2014"/>
                      <a:pt x="3336" y="1914"/>
                      <a:pt x="3303" y="1781"/>
                    </a:cubicBezTo>
                    <a:cubicBezTo>
                      <a:pt x="3269" y="1714"/>
                      <a:pt x="2836" y="180"/>
                      <a:pt x="1635" y="13"/>
                    </a:cubicBezTo>
                    <a:cubicBezTo>
                      <a:pt x="1572" y="4"/>
                      <a:pt x="1509" y="0"/>
                      <a:pt x="14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3566694" y="2331690"/>
                <a:ext cx="158700" cy="157949"/>
              </a:xfrm>
              <a:custGeom>
                <a:rect b="b" l="l" r="r" t="t"/>
                <a:pathLst>
                  <a:path extrusionOk="0" h="6939" w="6972">
                    <a:moveTo>
                      <a:pt x="867" y="0"/>
                    </a:moveTo>
                    <a:lnTo>
                      <a:pt x="0" y="1601"/>
                    </a:lnTo>
                    <a:lnTo>
                      <a:pt x="6638" y="6938"/>
                    </a:lnTo>
                    <a:lnTo>
                      <a:pt x="6972" y="4003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>
                <a:off x="3562142" y="2327251"/>
                <a:ext cx="167805" cy="167691"/>
              </a:xfrm>
              <a:custGeom>
                <a:rect b="b" l="l" r="r" t="t"/>
                <a:pathLst>
                  <a:path extrusionOk="0" h="7367" w="7372">
                    <a:moveTo>
                      <a:pt x="1168" y="529"/>
                    </a:moveTo>
                    <a:lnTo>
                      <a:pt x="6972" y="4298"/>
                    </a:lnTo>
                    <a:lnTo>
                      <a:pt x="6671" y="6733"/>
                    </a:lnTo>
                    <a:lnTo>
                      <a:pt x="500" y="1730"/>
                    </a:lnTo>
                    <a:lnTo>
                      <a:pt x="1168" y="529"/>
                    </a:lnTo>
                    <a:close/>
                    <a:moveTo>
                      <a:pt x="1092" y="1"/>
                    </a:moveTo>
                    <a:cubicBezTo>
                      <a:pt x="1012" y="1"/>
                      <a:pt x="948" y="48"/>
                      <a:pt x="901" y="95"/>
                    </a:cubicBezTo>
                    <a:lnTo>
                      <a:pt x="33" y="1730"/>
                    </a:lnTo>
                    <a:cubicBezTo>
                      <a:pt x="0" y="1796"/>
                      <a:pt x="0" y="1896"/>
                      <a:pt x="67" y="1963"/>
                    </a:cubicBezTo>
                    <a:lnTo>
                      <a:pt x="6705" y="7300"/>
                    </a:lnTo>
                    <a:cubicBezTo>
                      <a:pt x="6772" y="7367"/>
                      <a:pt x="6805" y="7367"/>
                      <a:pt x="6838" y="7367"/>
                    </a:cubicBezTo>
                    <a:lnTo>
                      <a:pt x="6905" y="7300"/>
                    </a:lnTo>
                    <a:cubicBezTo>
                      <a:pt x="7005" y="7267"/>
                      <a:pt x="7038" y="7234"/>
                      <a:pt x="7038" y="7133"/>
                    </a:cubicBezTo>
                    <a:lnTo>
                      <a:pt x="7372" y="4231"/>
                    </a:lnTo>
                    <a:cubicBezTo>
                      <a:pt x="7372" y="4131"/>
                      <a:pt x="7372" y="4065"/>
                      <a:pt x="7305" y="4031"/>
                    </a:cubicBezTo>
                    <a:lnTo>
                      <a:pt x="1201" y="28"/>
                    </a:lnTo>
                    <a:cubicBezTo>
                      <a:pt x="1162" y="9"/>
                      <a:pt x="1126" y="1"/>
                      <a:pt x="10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3"/>
              <p:cNvSpPr/>
              <p:nvPr/>
            </p:nvSpPr>
            <p:spPr>
              <a:xfrm>
                <a:off x="3064804" y="2428863"/>
                <a:ext cx="603661" cy="514068"/>
              </a:xfrm>
              <a:custGeom>
                <a:rect b="b" l="l" r="r" t="t"/>
                <a:pathLst>
                  <a:path extrusionOk="0" h="22584" w="26520">
                    <a:moveTo>
                      <a:pt x="20782" y="1"/>
                    </a:moveTo>
                    <a:lnTo>
                      <a:pt x="18013" y="1402"/>
                    </a:lnTo>
                    <a:cubicBezTo>
                      <a:pt x="17446" y="1669"/>
                      <a:pt x="5271" y="5138"/>
                      <a:pt x="4770" y="5838"/>
                    </a:cubicBezTo>
                    <a:cubicBezTo>
                      <a:pt x="4270" y="6572"/>
                      <a:pt x="0" y="21783"/>
                      <a:pt x="0" y="21783"/>
                    </a:cubicBezTo>
                    <a:lnTo>
                      <a:pt x="2769" y="22584"/>
                    </a:lnTo>
                    <a:lnTo>
                      <a:pt x="8640" y="11609"/>
                    </a:lnTo>
                    <a:cubicBezTo>
                      <a:pt x="8640" y="11609"/>
                      <a:pt x="23484" y="8440"/>
                      <a:pt x="24351" y="8140"/>
                    </a:cubicBezTo>
                    <a:cubicBezTo>
                      <a:pt x="25218" y="7840"/>
                      <a:pt x="26319" y="6572"/>
                      <a:pt x="26519" y="5405"/>
                    </a:cubicBezTo>
                    <a:lnTo>
                      <a:pt x="207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>
                <a:off x="3059477" y="2424014"/>
                <a:ext cx="613540" cy="522718"/>
              </a:xfrm>
              <a:custGeom>
                <a:rect b="b" l="l" r="r" t="t"/>
                <a:pathLst>
                  <a:path extrusionOk="0" h="22964" w="26954">
                    <a:moveTo>
                      <a:pt x="20914" y="1"/>
                    </a:moveTo>
                    <a:cubicBezTo>
                      <a:pt x="20889" y="1"/>
                      <a:pt x="20867" y="5"/>
                      <a:pt x="20849" y="14"/>
                    </a:cubicBezTo>
                    <a:lnTo>
                      <a:pt x="18080" y="1381"/>
                    </a:lnTo>
                    <a:cubicBezTo>
                      <a:pt x="17913" y="1481"/>
                      <a:pt x="16512" y="1948"/>
                      <a:pt x="14845" y="2449"/>
                    </a:cubicBezTo>
                    <a:cubicBezTo>
                      <a:pt x="8407" y="4384"/>
                      <a:pt x="5104" y="5484"/>
                      <a:pt x="4771" y="5951"/>
                    </a:cubicBezTo>
                    <a:cubicBezTo>
                      <a:pt x="4337" y="6652"/>
                      <a:pt x="434" y="20362"/>
                      <a:pt x="34" y="21896"/>
                    </a:cubicBezTo>
                    <a:cubicBezTo>
                      <a:pt x="1" y="22030"/>
                      <a:pt x="34" y="22130"/>
                      <a:pt x="167" y="22163"/>
                    </a:cubicBezTo>
                    <a:lnTo>
                      <a:pt x="2936" y="22964"/>
                    </a:lnTo>
                    <a:lnTo>
                      <a:pt x="3003" y="22964"/>
                    </a:lnTo>
                    <a:cubicBezTo>
                      <a:pt x="3069" y="22964"/>
                      <a:pt x="3103" y="22897"/>
                      <a:pt x="3103" y="22830"/>
                    </a:cubicBezTo>
                    <a:lnTo>
                      <a:pt x="9007" y="11956"/>
                    </a:lnTo>
                    <a:cubicBezTo>
                      <a:pt x="10375" y="11655"/>
                      <a:pt x="23751" y="8753"/>
                      <a:pt x="24618" y="8487"/>
                    </a:cubicBezTo>
                    <a:cubicBezTo>
                      <a:pt x="25619" y="8153"/>
                      <a:pt x="26720" y="6785"/>
                      <a:pt x="26920" y="5551"/>
                    </a:cubicBezTo>
                    <a:cubicBezTo>
                      <a:pt x="26953" y="5451"/>
                      <a:pt x="26886" y="5318"/>
                      <a:pt x="26753" y="5318"/>
                    </a:cubicBezTo>
                    <a:cubicBezTo>
                      <a:pt x="26686" y="5318"/>
                      <a:pt x="26553" y="5351"/>
                      <a:pt x="26553" y="5484"/>
                    </a:cubicBezTo>
                    <a:cubicBezTo>
                      <a:pt x="26353" y="6585"/>
                      <a:pt x="25285" y="7819"/>
                      <a:pt x="24518" y="8053"/>
                    </a:cubicBezTo>
                    <a:cubicBezTo>
                      <a:pt x="23684" y="8353"/>
                      <a:pt x="9007" y="11489"/>
                      <a:pt x="8840" y="11522"/>
                    </a:cubicBezTo>
                    <a:cubicBezTo>
                      <a:pt x="8774" y="11522"/>
                      <a:pt x="8740" y="11555"/>
                      <a:pt x="8707" y="11589"/>
                    </a:cubicBezTo>
                    <a:lnTo>
                      <a:pt x="2869" y="22430"/>
                    </a:lnTo>
                    <a:lnTo>
                      <a:pt x="434" y="21796"/>
                    </a:lnTo>
                    <a:cubicBezTo>
                      <a:pt x="2169" y="15692"/>
                      <a:pt x="4737" y="6585"/>
                      <a:pt x="5104" y="6152"/>
                    </a:cubicBezTo>
                    <a:cubicBezTo>
                      <a:pt x="5505" y="5685"/>
                      <a:pt x="11676" y="3817"/>
                      <a:pt x="14945" y="2816"/>
                    </a:cubicBezTo>
                    <a:cubicBezTo>
                      <a:pt x="17046" y="2182"/>
                      <a:pt x="18080" y="1848"/>
                      <a:pt x="18280" y="1748"/>
                    </a:cubicBezTo>
                    <a:lnTo>
                      <a:pt x="21049" y="381"/>
                    </a:lnTo>
                    <a:cubicBezTo>
                      <a:pt x="21116" y="314"/>
                      <a:pt x="21182" y="181"/>
                      <a:pt x="21116" y="80"/>
                    </a:cubicBezTo>
                    <a:cubicBezTo>
                      <a:pt x="21067" y="32"/>
                      <a:pt x="20982" y="1"/>
                      <a:pt x="20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>
                <a:off x="3026062" y="2923924"/>
                <a:ext cx="117728" cy="150210"/>
              </a:xfrm>
              <a:custGeom>
                <a:rect b="b" l="l" r="r" t="t"/>
                <a:pathLst>
                  <a:path extrusionOk="0" h="6599" w="5172">
                    <a:moveTo>
                      <a:pt x="1702" y="1"/>
                    </a:moveTo>
                    <a:cubicBezTo>
                      <a:pt x="1702" y="1"/>
                      <a:pt x="1" y="3670"/>
                      <a:pt x="201" y="4537"/>
                    </a:cubicBezTo>
                    <a:cubicBezTo>
                      <a:pt x="374" y="5289"/>
                      <a:pt x="1375" y="5339"/>
                      <a:pt x="1638" y="5339"/>
                    </a:cubicBezTo>
                    <a:cubicBezTo>
                      <a:pt x="1679" y="5339"/>
                      <a:pt x="1702" y="5338"/>
                      <a:pt x="1702" y="5338"/>
                    </a:cubicBezTo>
                    <a:cubicBezTo>
                      <a:pt x="1836" y="5705"/>
                      <a:pt x="2002" y="6072"/>
                      <a:pt x="2202" y="6405"/>
                    </a:cubicBezTo>
                    <a:cubicBezTo>
                      <a:pt x="2303" y="6550"/>
                      <a:pt x="2488" y="6598"/>
                      <a:pt x="2690" y="6598"/>
                    </a:cubicBezTo>
                    <a:cubicBezTo>
                      <a:pt x="3096" y="6598"/>
                      <a:pt x="3570" y="6405"/>
                      <a:pt x="3570" y="6405"/>
                    </a:cubicBezTo>
                    <a:lnTo>
                      <a:pt x="4171" y="5538"/>
                    </a:lnTo>
                    <a:cubicBezTo>
                      <a:pt x="4171" y="5538"/>
                      <a:pt x="5171" y="4738"/>
                      <a:pt x="5171" y="4437"/>
                    </a:cubicBezTo>
                    <a:cubicBezTo>
                      <a:pt x="5171" y="4170"/>
                      <a:pt x="4471" y="768"/>
                      <a:pt x="4471" y="768"/>
                    </a:cubicBezTo>
                    <a:lnTo>
                      <a:pt x="17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>
                <a:off x="3022283" y="2918621"/>
                <a:ext cx="126810" cy="159861"/>
              </a:xfrm>
              <a:custGeom>
                <a:rect b="b" l="l" r="r" t="t"/>
                <a:pathLst>
                  <a:path extrusionOk="0" h="7023" w="5571">
                    <a:moveTo>
                      <a:pt x="2002" y="467"/>
                    </a:moveTo>
                    <a:lnTo>
                      <a:pt x="4470" y="1168"/>
                    </a:lnTo>
                    <a:cubicBezTo>
                      <a:pt x="4703" y="2502"/>
                      <a:pt x="5104" y="4470"/>
                      <a:pt x="5104" y="4670"/>
                    </a:cubicBezTo>
                    <a:cubicBezTo>
                      <a:pt x="4870" y="5004"/>
                      <a:pt x="4570" y="5337"/>
                      <a:pt x="4203" y="5604"/>
                    </a:cubicBezTo>
                    <a:lnTo>
                      <a:pt x="4170" y="5638"/>
                    </a:lnTo>
                    <a:lnTo>
                      <a:pt x="3636" y="6472"/>
                    </a:lnTo>
                    <a:cubicBezTo>
                      <a:pt x="3404" y="6549"/>
                      <a:pt x="3116" y="6604"/>
                      <a:pt x="2889" y="6604"/>
                    </a:cubicBezTo>
                    <a:cubicBezTo>
                      <a:pt x="2724" y="6604"/>
                      <a:pt x="2591" y="6575"/>
                      <a:pt x="2535" y="6505"/>
                    </a:cubicBezTo>
                    <a:cubicBezTo>
                      <a:pt x="2335" y="6238"/>
                      <a:pt x="2168" y="5905"/>
                      <a:pt x="2068" y="5504"/>
                    </a:cubicBezTo>
                    <a:cubicBezTo>
                      <a:pt x="2035" y="5404"/>
                      <a:pt x="1968" y="5337"/>
                      <a:pt x="1868" y="5337"/>
                    </a:cubicBezTo>
                    <a:cubicBezTo>
                      <a:pt x="1861" y="5337"/>
                      <a:pt x="1801" y="5342"/>
                      <a:pt x="1710" y="5342"/>
                    </a:cubicBezTo>
                    <a:cubicBezTo>
                      <a:pt x="1393" y="5342"/>
                      <a:pt x="704" y="5282"/>
                      <a:pt x="601" y="4737"/>
                    </a:cubicBezTo>
                    <a:cubicBezTo>
                      <a:pt x="434" y="4137"/>
                      <a:pt x="1368" y="1902"/>
                      <a:pt x="2002" y="467"/>
                    </a:cubicBezTo>
                    <a:close/>
                    <a:moveTo>
                      <a:pt x="1968" y="0"/>
                    </a:moveTo>
                    <a:cubicBezTo>
                      <a:pt x="1868" y="0"/>
                      <a:pt x="1735" y="67"/>
                      <a:pt x="1701" y="134"/>
                    </a:cubicBezTo>
                    <a:cubicBezTo>
                      <a:pt x="1535" y="501"/>
                      <a:pt x="0" y="3903"/>
                      <a:pt x="200" y="4804"/>
                    </a:cubicBezTo>
                    <a:cubicBezTo>
                      <a:pt x="400" y="5638"/>
                      <a:pt x="1368" y="5771"/>
                      <a:pt x="1735" y="5771"/>
                    </a:cubicBezTo>
                    <a:cubicBezTo>
                      <a:pt x="1835" y="6138"/>
                      <a:pt x="2002" y="6472"/>
                      <a:pt x="2202" y="6772"/>
                    </a:cubicBezTo>
                    <a:cubicBezTo>
                      <a:pt x="2338" y="6909"/>
                      <a:pt x="2542" y="7023"/>
                      <a:pt x="2740" y="7023"/>
                    </a:cubicBezTo>
                    <a:cubicBezTo>
                      <a:pt x="2784" y="7023"/>
                      <a:pt x="2827" y="7017"/>
                      <a:pt x="2869" y="7005"/>
                    </a:cubicBezTo>
                    <a:cubicBezTo>
                      <a:pt x="3169" y="7005"/>
                      <a:pt x="3503" y="6972"/>
                      <a:pt x="3870" y="6905"/>
                    </a:cubicBezTo>
                    <a:cubicBezTo>
                      <a:pt x="3903" y="6905"/>
                      <a:pt x="3903" y="6839"/>
                      <a:pt x="3936" y="6805"/>
                    </a:cubicBezTo>
                    <a:lnTo>
                      <a:pt x="4537" y="5938"/>
                    </a:lnTo>
                    <a:cubicBezTo>
                      <a:pt x="4970" y="5604"/>
                      <a:pt x="5571" y="5004"/>
                      <a:pt x="5571" y="4670"/>
                    </a:cubicBezTo>
                    <a:cubicBezTo>
                      <a:pt x="5571" y="4337"/>
                      <a:pt x="5004" y="1568"/>
                      <a:pt x="4870" y="968"/>
                    </a:cubicBezTo>
                    <a:cubicBezTo>
                      <a:pt x="4837" y="901"/>
                      <a:pt x="4770" y="834"/>
                      <a:pt x="4703" y="801"/>
                    </a:cubicBezTo>
                    <a:lnTo>
                      <a:pt x="19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3"/>
              <p:cNvSpPr/>
              <p:nvPr/>
            </p:nvSpPr>
            <p:spPr>
              <a:xfrm>
                <a:off x="3071633" y="2875053"/>
                <a:ext cx="81262" cy="28908"/>
              </a:xfrm>
              <a:custGeom>
                <a:rect b="b" l="l" r="r" t="t"/>
                <a:pathLst>
                  <a:path extrusionOk="0" h="1270" w="3570">
                    <a:moveTo>
                      <a:pt x="212" y="1"/>
                    </a:moveTo>
                    <a:cubicBezTo>
                      <a:pt x="124" y="1"/>
                      <a:pt x="59" y="44"/>
                      <a:pt x="34" y="146"/>
                    </a:cubicBezTo>
                    <a:cubicBezTo>
                      <a:pt x="0" y="213"/>
                      <a:pt x="34" y="347"/>
                      <a:pt x="167" y="380"/>
                    </a:cubicBezTo>
                    <a:lnTo>
                      <a:pt x="3203" y="1247"/>
                    </a:lnTo>
                    <a:lnTo>
                      <a:pt x="3236" y="1247"/>
                    </a:lnTo>
                    <a:cubicBezTo>
                      <a:pt x="3267" y="1263"/>
                      <a:pt x="3296" y="1269"/>
                      <a:pt x="3324" y="1269"/>
                    </a:cubicBezTo>
                    <a:cubicBezTo>
                      <a:pt x="3414" y="1269"/>
                      <a:pt x="3485" y="1198"/>
                      <a:pt x="3536" y="1147"/>
                    </a:cubicBezTo>
                    <a:cubicBezTo>
                      <a:pt x="3570" y="1014"/>
                      <a:pt x="3503" y="880"/>
                      <a:pt x="3369" y="880"/>
                    </a:cubicBezTo>
                    <a:lnTo>
                      <a:pt x="301" y="13"/>
                    </a:lnTo>
                    <a:cubicBezTo>
                      <a:pt x="269" y="5"/>
                      <a:pt x="239" y="1"/>
                      <a:pt x="21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4" name="Google Shape;224;p23"/>
          <p:cNvSpPr/>
          <p:nvPr/>
        </p:nvSpPr>
        <p:spPr>
          <a:xfrm>
            <a:off x="-100" y="4938075"/>
            <a:ext cx="9144000" cy="20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625" y="2527450"/>
            <a:ext cx="374000" cy="584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4"/>
          <p:cNvGrpSpPr/>
          <p:nvPr/>
        </p:nvGrpSpPr>
        <p:grpSpPr>
          <a:xfrm>
            <a:off x="1932623" y="2561276"/>
            <a:ext cx="373989" cy="517057"/>
            <a:chOff x="1085175" y="3877550"/>
            <a:chExt cx="660525" cy="935850"/>
          </a:xfrm>
        </p:grpSpPr>
        <p:pic>
          <p:nvPicPr>
            <p:cNvPr id="231" name="Google Shape;23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4225" y="3877550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0750" y="3943538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5175" y="3984725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4" name="Google Shape;234;p24"/>
          <p:cNvCxnSpPr>
            <a:stCxn id="235" idx="1"/>
            <a:endCxn id="236" idx="3"/>
          </p:cNvCxnSpPr>
          <p:nvPr/>
        </p:nvCxnSpPr>
        <p:spPr>
          <a:xfrm rot="10800000">
            <a:off x="1589500" y="3131825"/>
            <a:ext cx="106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4"/>
          <p:cNvCxnSpPr>
            <a:stCxn id="236" idx="3"/>
            <a:endCxn id="235" idx="1"/>
          </p:cNvCxnSpPr>
          <p:nvPr/>
        </p:nvCxnSpPr>
        <p:spPr>
          <a:xfrm>
            <a:off x="1589500" y="3131825"/>
            <a:ext cx="106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8" name="Google Shape;238;p24"/>
          <p:cNvGrpSpPr/>
          <p:nvPr/>
        </p:nvGrpSpPr>
        <p:grpSpPr>
          <a:xfrm>
            <a:off x="4241500" y="2095325"/>
            <a:ext cx="1368600" cy="2073000"/>
            <a:chOff x="4241500" y="2095325"/>
            <a:chExt cx="1368600" cy="2073000"/>
          </a:xfrm>
        </p:grpSpPr>
        <p:cxnSp>
          <p:nvCxnSpPr>
            <p:cNvPr id="239" name="Google Shape;239;p24"/>
            <p:cNvCxnSpPr>
              <a:stCxn id="235" idx="3"/>
              <a:endCxn id="240" idx="1"/>
            </p:cNvCxnSpPr>
            <p:nvPr/>
          </p:nvCxnSpPr>
          <p:spPr>
            <a:xfrm flipH="1" rot="10800000">
              <a:off x="4241500" y="2095325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4"/>
            <p:cNvCxnSpPr>
              <a:stCxn id="235" idx="3"/>
              <a:endCxn id="242" idx="1"/>
            </p:cNvCxnSpPr>
            <p:nvPr/>
          </p:nvCxnSpPr>
          <p:spPr>
            <a:xfrm flipH="1" rot="10800000">
              <a:off x="4241500" y="2752325"/>
              <a:ext cx="1368600" cy="379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4"/>
            <p:cNvCxnSpPr>
              <a:stCxn id="235" idx="3"/>
              <a:endCxn id="244" idx="1"/>
            </p:cNvCxnSpPr>
            <p:nvPr/>
          </p:nvCxnSpPr>
          <p:spPr>
            <a:xfrm>
              <a:off x="4241500" y="3131825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5" name="Google Shape;245;p24"/>
          <p:cNvGrpSpPr/>
          <p:nvPr/>
        </p:nvGrpSpPr>
        <p:grpSpPr>
          <a:xfrm>
            <a:off x="4241500" y="2095325"/>
            <a:ext cx="1368600" cy="2073000"/>
            <a:chOff x="4241500" y="2095325"/>
            <a:chExt cx="1368600" cy="2073000"/>
          </a:xfrm>
        </p:grpSpPr>
        <p:cxnSp>
          <p:nvCxnSpPr>
            <p:cNvPr id="246" name="Google Shape;246;p24"/>
            <p:cNvCxnSpPr>
              <a:stCxn id="235" idx="3"/>
              <a:endCxn id="240" idx="1"/>
            </p:cNvCxnSpPr>
            <p:nvPr/>
          </p:nvCxnSpPr>
          <p:spPr>
            <a:xfrm flipH="1" rot="10800000">
              <a:off x="4241500" y="2095325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7" name="Google Shape;247;p24"/>
            <p:cNvCxnSpPr>
              <a:stCxn id="235" idx="3"/>
              <a:endCxn id="242" idx="1"/>
            </p:cNvCxnSpPr>
            <p:nvPr/>
          </p:nvCxnSpPr>
          <p:spPr>
            <a:xfrm flipH="1" rot="10800000">
              <a:off x="4241500" y="2752325"/>
              <a:ext cx="1368600" cy="379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8" name="Google Shape;248;p24"/>
            <p:cNvCxnSpPr>
              <a:stCxn id="235" idx="3"/>
              <a:endCxn id="244" idx="1"/>
            </p:cNvCxnSpPr>
            <p:nvPr/>
          </p:nvCxnSpPr>
          <p:spPr>
            <a:xfrm>
              <a:off x="4241500" y="3131825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9" name="Google Shape;249;p24"/>
          <p:cNvGrpSpPr/>
          <p:nvPr/>
        </p:nvGrpSpPr>
        <p:grpSpPr>
          <a:xfrm>
            <a:off x="4241450" y="2095250"/>
            <a:ext cx="1368650" cy="2073150"/>
            <a:chOff x="4241450" y="2095250"/>
            <a:chExt cx="1368650" cy="2073150"/>
          </a:xfrm>
        </p:grpSpPr>
        <p:cxnSp>
          <p:nvCxnSpPr>
            <p:cNvPr id="250" name="Google Shape;250;p24"/>
            <p:cNvCxnSpPr>
              <a:stCxn id="240" idx="1"/>
              <a:endCxn id="235" idx="3"/>
            </p:cNvCxnSpPr>
            <p:nvPr/>
          </p:nvCxnSpPr>
          <p:spPr>
            <a:xfrm flipH="1">
              <a:off x="4241450" y="2095250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1" name="Google Shape;251;p24"/>
            <p:cNvCxnSpPr>
              <a:endCxn id="235" idx="3"/>
            </p:cNvCxnSpPr>
            <p:nvPr/>
          </p:nvCxnSpPr>
          <p:spPr>
            <a:xfrm flipH="1">
              <a:off x="4241500" y="2752325"/>
              <a:ext cx="1368600" cy="3795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2" name="Google Shape;252;p24"/>
            <p:cNvCxnSpPr>
              <a:stCxn id="244" idx="1"/>
              <a:endCxn id="235" idx="3"/>
            </p:cNvCxnSpPr>
            <p:nvPr/>
          </p:nvCxnSpPr>
          <p:spPr>
            <a:xfrm rot="10800000">
              <a:off x="4241450" y="3131900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53" name="Google Shape;253;p24"/>
          <p:cNvSpPr txBox="1"/>
          <p:nvPr>
            <p:ph type="title"/>
          </p:nvPr>
        </p:nvSpPr>
        <p:spPr>
          <a:xfrm>
            <a:off x="713250" y="125600"/>
            <a:ext cx="77175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>
                <a:latin typeface="DM Serif Display"/>
                <a:ea typeface="DM Serif Display"/>
                <a:cs typeface="DM Serif Display"/>
                <a:sym typeface="DM Serif Display"/>
              </a:rPr>
              <a:t>An example of distributed computing</a:t>
            </a:r>
            <a:endParaRPr b="1" sz="30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713250" y="743900"/>
            <a:ext cx="7717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/>
              <a:t>Field of computer science that studies distributed systems, that are systems that consist of numerous computers that interact with each other through a network in order to achieve a common goal.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2649700" y="2840975"/>
            <a:ext cx="1591800" cy="58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Master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5610050" y="1804400"/>
            <a:ext cx="1662600" cy="58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Worker 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5610050" y="2461450"/>
            <a:ext cx="1662600" cy="58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Worker 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5610050" y="3877550"/>
            <a:ext cx="1662600" cy="58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Worker 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250" y="3235500"/>
            <a:ext cx="935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050" y="3943550"/>
            <a:ext cx="20159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050" y="2527450"/>
            <a:ext cx="20159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050" y="1870400"/>
            <a:ext cx="201590" cy="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/>
        </p:nvSpPr>
        <p:spPr>
          <a:xfrm>
            <a:off x="634050" y="1510363"/>
            <a:ext cx="36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Model example: master/slave architecture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7813" y="2720356"/>
            <a:ext cx="822937" cy="8229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4"/>
          <p:cNvGrpSpPr/>
          <p:nvPr/>
        </p:nvGrpSpPr>
        <p:grpSpPr>
          <a:xfrm>
            <a:off x="3801498" y="2873601"/>
            <a:ext cx="373989" cy="517057"/>
            <a:chOff x="1085175" y="3877550"/>
            <a:chExt cx="660525" cy="935850"/>
          </a:xfrm>
        </p:grpSpPr>
        <p:pic>
          <p:nvPicPr>
            <p:cNvPr id="262" name="Google Shape;26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4225" y="3877550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0750" y="3943538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5175" y="3984725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350" y="2548713"/>
            <a:ext cx="1060200" cy="116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612" y="1592825"/>
            <a:ext cx="886927" cy="6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713" y="3299975"/>
            <a:ext cx="492629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5793538" y="1387125"/>
            <a:ext cx="16125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E66"/>
                </a:solidFill>
                <a:latin typeface="Roboto"/>
                <a:ea typeface="Roboto"/>
                <a:cs typeface="Roboto"/>
                <a:sym typeface="Roboto"/>
              </a:rPr>
              <a:t>Implementation of a distributed environment with the help of Hadoop and Apache Spark</a:t>
            </a:r>
            <a:endParaRPr sz="1200">
              <a:solidFill>
                <a:srgbClr val="545E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5"/>
          <p:cNvSpPr txBox="1"/>
          <p:nvPr>
            <p:ph type="title"/>
          </p:nvPr>
        </p:nvSpPr>
        <p:spPr>
          <a:xfrm>
            <a:off x="713150" y="211600"/>
            <a:ext cx="77175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200">
                <a:latin typeface="DM Serif Display"/>
                <a:ea typeface="DM Serif Display"/>
                <a:cs typeface="DM Serif Display"/>
                <a:sym typeface="DM Serif Display"/>
              </a:rPr>
              <a:t>Aim of the thesis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1524500" y="1387125"/>
            <a:ext cx="17139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Study and definition of the Hadoop ecosystem for distributed calculation of unstructured data</a:t>
            </a:r>
            <a:endParaRPr sz="1200">
              <a:solidFill>
                <a:srgbClr val="545E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748576" y="1659313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79E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b="1" sz="3600">
              <a:solidFill>
                <a:srgbClr val="879EA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5067080" y="1659313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79E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1" sz="3600">
              <a:solidFill>
                <a:srgbClr val="879EA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748596" y="3428950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79E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b="1" sz="3600">
              <a:solidFill>
                <a:srgbClr val="879EA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5067100" y="3439338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79E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 b="1" sz="3600">
              <a:solidFill>
                <a:srgbClr val="879EA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79" name="Google Shape;279;p25"/>
          <p:cNvCxnSpPr/>
          <p:nvPr/>
        </p:nvCxnSpPr>
        <p:spPr>
          <a:xfrm>
            <a:off x="1384188" y="1394725"/>
            <a:ext cx="0" cy="1061400"/>
          </a:xfrm>
          <a:prstGeom prst="straightConnector1">
            <a:avLst/>
          </a:prstGeom>
          <a:noFill/>
          <a:ln cap="flat" cmpd="sng" w="9525">
            <a:solidFill>
              <a:srgbClr val="545E6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0" name="Google Shape;280;p25"/>
          <p:cNvCxnSpPr/>
          <p:nvPr/>
        </p:nvCxnSpPr>
        <p:spPr>
          <a:xfrm>
            <a:off x="5703138" y="1394725"/>
            <a:ext cx="0" cy="1061400"/>
          </a:xfrm>
          <a:prstGeom prst="straightConnector1">
            <a:avLst/>
          </a:prstGeom>
          <a:noFill/>
          <a:ln cap="flat" cmpd="sng" w="9525">
            <a:solidFill>
              <a:srgbClr val="545E6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1" name="Google Shape;281;p25"/>
          <p:cNvCxnSpPr/>
          <p:nvPr/>
        </p:nvCxnSpPr>
        <p:spPr>
          <a:xfrm>
            <a:off x="1385113" y="3169550"/>
            <a:ext cx="0" cy="1061400"/>
          </a:xfrm>
          <a:prstGeom prst="straightConnector1">
            <a:avLst/>
          </a:prstGeom>
          <a:noFill/>
          <a:ln cap="flat" cmpd="sng" w="9525">
            <a:solidFill>
              <a:srgbClr val="545E6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2" name="Google Shape;282;p25"/>
          <p:cNvCxnSpPr/>
          <p:nvPr/>
        </p:nvCxnSpPr>
        <p:spPr>
          <a:xfrm>
            <a:off x="5704088" y="3169550"/>
            <a:ext cx="0" cy="1061400"/>
          </a:xfrm>
          <a:prstGeom prst="straightConnector1">
            <a:avLst/>
          </a:prstGeom>
          <a:noFill/>
          <a:ln cap="flat" cmpd="sng" w="9525">
            <a:solidFill>
              <a:srgbClr val="545E66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83" name="Google Shape;283;p25"/>
          <p:cNvSpPr txBox="1"/>
          <p:nvPr/>
        </p:nvSpPr>
        <p:spPr>
          <a:xfrm>
            <a:off x="1551550" y="3087650"/>
            <a:ext cx="15777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Study of models for the resolution of linguistic tasks and the Spark NLP framework</a:t>
            </a:r>
            <a:endParaRPr sz="1200">
              <a:solidFill>
                <a:srgbClr val="545E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5810950" y="3087650"/>
            <a:ext cx="15777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E66"/>
                </a:solidFill>
                <a:latin typeface="Roboto"/>
                <a:ea typeface="Roboto"/>
                <a:cs typeface="Roboto"/>
                <a:sym typeface="Roboto"/>
              </a:rPr>
              <a:t>Experimental model evaluation. Measurement of the accuracy and scalability of the solution.</a:t>
            </a:r>
            <a:endParaRPr sz="1200">
              <a:solidFill>
                <a:srgbClr val="545E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9867" y="3449513"/>
            <a:ext cx="950093" cy="5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2024" y="1592825"/>
            <a:ext cx="839165" cy="6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200">
                <a:latin typeface="DM Serif Display"/>
                <a:ea typeface="DM Serif Display"/>
                <a:cs typeface="DM Serif Display"/>
                <a:sym typeface="DM Serif Display"/>
              </a:rPr>
              <a:t>Framework for distributed computing</a:t>
            </a:r>
            <a:endParaRPr b="1" sz="32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3">
            <a:alphaModFix/>
          </a:blip>
          <a:srcRect b="0" l="0" r="0" t="60597"/>
          <a:stretch/>
        </p:blipFill>
        <p:spPr>
          <a:xfrm>
            <a:off x="4620750" y="3264063"/>
            <a:ext cx="3810000" cy="1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 txBox="1"/>
          <p:nvPr/>
        </p:nvSpPr>
        <p:spPr>
          <a:xfrm>
            <a:off x="713250" y="1145175"/>
            <a:ext cx="77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Hadoop is a framework that allows distributed processing of large data sets in a distributed environment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7784700" y="4981150"/>
            <a:ext cx="135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Documentazione Hadoop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qui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713250" y="1514475"/>
            <a:ext cx="7717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this thesis the following modules were treated: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Hadoop Distributed File System (HDFS):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for file management in a distributed environment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Hadoop MapReduce: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for the distributed processing of data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Hadoop Yet Another Resource Negotiator (YARN):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for the resource management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7"/>
          <p:cNvGrpSpPr/>
          <p:nvPr/>
        </p:nvGrpSpPr>
        <p:grpSpPr>
          <a:xfrm>
            <a:off x="5856105" y="2028829"/>
            <a:ext cx="1242908" cy="1131805"/>
            <a:chOff x="6272313" y="3010050"/>
            <a:chExt cx="1308600" cy="1236000"/>
          </a:xfrm>
        </p:grpSpPr>
        <p:sp>
          <p:nvSpPr>
            <p:cNvPr id="301" name="Google Shape;301;p27"/>
            <p:cNvSpPr/>
            <p:nvPr/>
          </p:nvSpPr>
          <p:spPr>
            <a:xfrm>
              <a:off x="6272313" y="3010050"/>
              <a:ext cx="1308600" cy="1236000"/>
            </a:xfrm>
            <a:prstGeom prst="roundRect">
              <a:avLst>
                <a:gd fmla="val 16667" name="adj"/>
              </a:avLst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302" name="Google Shape;302;p27"/>
            <p:cNvPicPr preferRelativeResize="0"/>
            <p:nvPr/>
          </p:nvPicPr>
          <p:blipFill rotWithShape="1">
            <a:blip r:embed="rId3">
              <a:alphaModFix/>
            </a:blip>
            <a:srcRect b="38518" l="0" r="86514" t="30937"/>
            <a:stretch/>
          </p:blipFill>
          <p:spPr>
            <a:xfrm>
              <a:off x="6797213" y="3443400"/>
              <a:ext cx="258816" cy="36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7"/>
            <p:cNvSpPr txBox="1"/>
            <p:nvPr/>
          </p:nvSpPr>
          <p:spPr>
            <a:xfrm>
              <a:off x="6455161" y="3109259"/>
              <a:ext cx="990000" cy="2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NameNode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4" name="Google Shape;304;p27"/>
            <p:cNvCxnSpPr>
              <a:stCxn id="302" idx="2"/>
            </p:cNvCxnSpPr>
            <p:nvPr/>
          </p:nvCxnSpPr>
          <p:spPr>
            <a:xfrm>
              <a:off x="6926621" y="3812700"/>
              <a:ext cx="0" cy="18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5" name="Google Shape;305;p27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Hadoop Distributed File System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713250" y="3187738"/>
            <a:ext cx="4509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Highly fault tolerant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Files divided into blocks and distributed between nodes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Blocks replication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713250" y="2633638"/>
            <a:ext cx="437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to ensure that all cluster nodes have a shared view of data and models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713250" y="2264338"/>
            <a:ext cx="437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Hierarchical and distributed file system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7857624" y="2042303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b1</a:t>
            </a:r>
            <a:endParaRPr sz="1200"/>
          </a:p>
        </p:txBody>
      </p:sp>
      <p:sp>
        <p:nvSpPr>
          <p:cNvPr id="310" name="Google Shape;310;p27"/>
          <p:cNvSpPr/>
          <p:nvPr/>
        </p:nvSpPr>
        <p:spPr>
          <a:xfrm>
            <a:off x="8169766" y="2042303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b3</a:t>
            </a:r>
            <a:endParaRPr sz="1200"/>
          </a:p>
        </p:txBody>
      </p:sp>
      <p:sp>
        <p:nvSpPr>
          <p:cNvPr id="311" name="Google Shape;311;p27"/>
          <p:cNvSpPr/>
          <p:nvPr/>
        </p:nvSpPr>
        <p:spPr>
          <a:xfrm>
            <a:off x="8481908" y="2042303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</a:t>
            </a:r>
            <a:endParaRPr sz="1200"/>
          </a:p>
        </p:txBody>
      </p:sp>
      <p:sp>
        <p:nvSpPr>
          <p:cNvPr id="312" name="Google Shape;312;p27"/>
          <p:cNvSpPr/>
          <p:nvPr/>
        </p:nvSpPr>
        <p:spPr>
          <a:xfrm>
            <a:off x="7857624" y="2803902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b1</a:t>
            </a:r>
            <a:endParaRPr sz="1200"/>
          </a:p>
        </p:txBody>
      </p:sp>
      <p:sp>
        <p:nvSpPr>
          <p:cNvPr id="313" name="Google Shape;313;p27"/>
          <p:cNvSpPr/>
          <p:nvPr/>
        </p:nvSpPr>
        <p:spPr>
          <a:xfrm>
            <a:off x="8169766" y="2803902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b2</a:t>
            </a:r>
            <a:endParaRPr sz="1200"/>
          </a:p>
        </p:txBody>
      </p:sp>
      <p:sp>
        <p:nvSpPr>
          <p:cNvPr id="314" name="Google Shape;314;p27"/>
          <p:cNvSpPr/>
          <p:nvPr/>
        </p:nvSpPr>
        <p:spPr>
          <a:xfrm>
            <a:off x="8481908" y="2803902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</a:t>
            </a:r>
            <a:endParaRPr sz="1200"/>
          </a:p>
        </p:txBody>
      </p:sp>
      <p:sp>
        <p:nvSpPr>
          <p:cNvPr id="315" name="Google Shape;315;p27"/>
          <p:cNvSpPr/>
          <p:nvPr/>
        </p:nvSpPr>
        <p:spPr>
          <a:xfrm>
            <a:off x="7857624" y="3631588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b2</a:t>
            </a:r>
            <a:endParaRPr sz="1200"/>
          </a:p>
        </p:txBody>
      </p:sp>
      <p:sp>
        <p:nvSpPr>
          <p:cNvPr id="316" name="Google Shape;316;p27"/>
          <p:cNvSpPr/>
          <p:nvPr/>
        </p:nvSpPr>
        <p:spPr>
          <a:xfrm>
            <a:off x="8169766" y="3631588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b3</a:t>
            </a:r>
            <a:endParaRPr sz="1200"/>
          </a:p>
        </p:txBody>
      </p:sp>
      <p:sp>
        <p:nvSpPr>
          <p:cNvPr id="317" name="Google Shape;317;p27"/>
          <p:cNvSpPr/>
          <p:nvPr/>
        </p:nvSpPr>
        <p:spPr>
          <a:xfrm>
            <a:off x="8481908" y="3631588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</a:t>
            </a:r>
            <a:endParaRPr sz="1200"/>
          </a:p>
        </p:txBody>
      </p:sp>
      <p:grpSp>
        <p:nvGrpSpPr>
          <p:cNvPr id="318" name="Google Shape;318;p27"/>
          <p:cNvGrpSpPr/>
          <p:nvPr/>
        </p:nvGrpSpPr>
        <p:grpSpPr>
          <a:xfrm>
            <a:off x="6007446" y="2917146"/>
            <a:ext cx="940302" cy="182957"/>
            <a:chOff x="5612940" y="4921803"/>
            <a:chExt cx="990000" cy="199800"/>
          </a:xfrm>
        </p:grpSpPr>
        <p:sp>
          <p:nvSpPr>
            <p:cNvPr id="319" name="Google Shape;319;p27"/>
            <p:cNvSpPr/>
            <p:nvPr/>
          </p:nvSpPr>
          <p:spPr>
            <a:xfrm>
              <a:off x="5612940" y="4921803"/>
              <a:ext cx="247500" cy="199800"/>
            </a:xfrm>
            <a:prstGeom prst="rect">
              <a:avLst/>
            </a:prstGeom>
            <a:solidFill>
              <a:srgbClr val="DED5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b1</a:t>
              </a:r>
              <a:endParaRPr sz="1200"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107940" y="4921803"/>
              <a:ext cx="247500" cy="199800"/>
            </a:xfrm>
            <a:prstGeom prst="rect">
              <a:avLst/>
            </a:prstGeom>
            <a:solidFill>
              <a:srgbClr val="DED5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b3</a:t>
              </a:r>
              <a:endParaRPr sz="1200"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60440" y="4921803"/>
              <a:ext cx="247500" cy="199800"/>
            </a:xfrm>
            <a:prstGeom prst="rect">
              <a:avLst/>
            </a:prstGeom>
            <a:solidFill>
              <a:srgbClr val="DED5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b2</a:t>
              </a:r>
              <a:endParaRPr sz="1200"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6355440" y="4921803"/>
              <a:ext cx="247500" cy="199800"/>
            </a:xfrm>
            <a:prstGeom prst="rect">
              <a:avLst/>
            </a:prstGeom>
            <a:solidFill>
              <a:srgbClr val="DED5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…</a:t>
              </a:r>
              <a:endParaRPr sz="1200"/>
            </a:p>
          </p:txBody>
        </p:sp>
      </p:grpSp>
      <p:sp>
        <p:nvSpPr>
          <p:cNvPr id="323" name="Google Shape;323;p27"/>
          <p:cNvSpPr/>
          <p:nvPr/>
        </p:nvSpPr>
        <p:spPr>
          <a:xfrm>
            <a:off x="5856385" y="2385260"/>
            <a:ext cx="1242900" cy="418500"/>
          </a:xfrm>
          <a:prstGeom prst="roundRect">
            <a:avLst>
              <a:gd fmla="val 16667" name="adj"/>
            </a:avLst>
          </a:prstGeom>
          <a:solidFill>
            <a:srgbClr val="C96A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NameNode</a:t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7665836" y="3212946"/>
            <a:ext cx="1242900" cy="418500"/>
          </a:xfrm>
          <a:prstGeom prst="roundRect">
            <a:avLst>
              <a:gd fmla="val 16667" name="adj"/>
            </a:avLst>
          </a:prstGeom>
          <a:solidFill>
            <a:srgbClr val="62A0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DataNode n</a:t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>
            <a:off x="7665836" y="2385260"/>
            <a:ext cx="1242900" cy="418500"/>
          </a:xfrm>
          <a:prstGeom prst="roundRect">
            <a:avLst>
              <a:gd fmla="val 16667" name="adj"/>
            </a:avLst>
          </a:prstGeom>
          <a:solidFill>
            <a:srgbClr val="62A0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DataNode 2</a:t>
            </a:r>
            <a:endParaRPr/>
          </a:p>
        </p:txBody>
      </p:sp>
      <p:sp>
        <p:nvSpPr>
          <p:cNvPr id="326" name="Google Shape;326;p27"/>
          <p:cNvSpPr/>
          <p:nvPr/>
        </p:nvSpPr>
        <p:spPr>
          <a:xfrm>
            <a:off x="7665836" y="1623661"/>
            <a:ext cx="1242900" cy="418500"/>
          </a:xfrm>
          <a:prstGeom prst="roundRect">
            <a:avLst>
              <a:gd fmla="val 16667" name="adj"/>
            </a:avLst>
          </a:prstGeom>
          <a:solidFill>
            <a:srgbClr val="62A0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DataNode 1</a:t>
            </a:r>
            <a:endParaRPr/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 b="38518" l="0" r="86514" t="30937"/>
          <a:stretch/>
        </p:blipFill>
        <p:spPr>
          <a:xfrm>
            <a:off x="5041950" y="2313976"/>
            <a:ext cx="407969" cy="561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7"/>
          <p:cNvCxnSpPr>
            <a:stCxn id="323" idx="3"/>
            <a:endCxn id="326" idx="1"/>
          </p:cNvCxnSpPr>
          <p:nvPr/>
        </p:nvCxnSpPr>
        <p:spPr>
          <a:xfrm flipH="1" rot="10800000">
            <a:off x="7099285" y="1832810"/>
            <a:ext cx="566700" cy="761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27"/>
          <p:cNvCxnSpPr>
            <a:stCxn id="323" idx="3"/>
            <a:endCxn id="325" idx="1"/>
          </p:cNvCxnSpPr>
          <p:nvPr/>
        </p:nvCxnSpPr>
        <p:spPr>
          <a:xfrm>
            <a:off x="7099285" y="2594510"/>
            <a:ext cx="5667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27"/>
          <p:cNvCxnSpPr>
            <a:stCxn id="323" idx="3"/>
            <a:endCxn id="324" idx="1"/>
          </p:cNvCxnSpPr>
          <p:nvPr/>
        </p:nvCxnSpPr>
        <p:spPr>
          <a:xfrm>
            <a:off x="7099285" y="2594510"/>
            <a:ext cx="566700" cy="827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7"/>
          <p:cNvCxnSpPr>
            <a:stCxn id="327" idx="3"/>
            <a:endCxn id="301" idx="1"/>
          </p:cNvCxnSpPr>
          <p:nvPr/>
        </p:nvCxnSpPr>
        <p:spPr>
          <a:xfrm>
            <a:off x="5449919" y="2594579"/>
            <a:ext cx="406200" cy="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7"/>
          <p:cNvSpPr txBox="1"/>
          <p:nvPr/>
        </p:nvSpPr>
        <p:spPr>
          <a:xfrm>
            <a:off x="7802600" y="4987625"/>
            <a:ext cx="134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Documentazione HDFS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qui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27"/>
          <p:cNvSpPr txBox="1"/>
          <p:nvPr/>
        </p:nvSpPr>
        <p:spPr>
          <a:xfrm>
            <a:off x="713250" y="1864150"/>
            <a:ext cx="45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File management in distributed environment 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Hadoop MapReduce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240375" y="1389250"/>
            <a:ext cx="44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Paralled data processing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240375" y="2312650"/>
            <a:ext cx="451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Composed mainly of two functions: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Map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Reduce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240375" y="1758550"/>
            <a:ext cx="451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Mapreduce takes care of the distributed processing of files stored on HDFS.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425" y="1857075"/>
            <a:ext cx="4179401" cy="20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 txBox="1"/>
          <p:nvPr/>
        </p:nvSpPr>
        <p:spPr>
          <a:xfrm>
            <a:off x="240375" y="2681950"/>
            <a:ext cx="45132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Divide et impera: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master node divides the calculation operation into jobs and assigns them to the various nodes of the system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Jobs are processed autonomously on worker nodes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master reduces the individual results obtained by the worker nodes to a single final 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7369125" y="4974675"/>
            <a:ext cx="177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Documentazione MapReduce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qui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300" y="1837613"/>
            <a:ext cx="3810000" cy="182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4">
            <a:alphaModFix/>
          </a:blip>
          <a:srcRect b="46960" l="0" r="0" t="0"/>
          <a:stretch/>
        </p:blipFill>
        <p:spPr>
          <a:xfrm>
            <a:off x="5185301" y="1991411"/>
            <a:ext cx="3810000" cy="1520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9"/>
          <p:cNvGrpSpPr/>
          <p:nvPr/>
        </p:nvGrpSpPr>
        <p:grpSpPr>
          <a:xfrm>
            <a:off x="5090050" y="2107050"/>
            <a:ext cx="4000500" cy="1289400"/>
            <a:chOff x="5029200" y="2376425"/>
            <a:chExt cx="4000500" cy="1289400"/>
          </a:xfrm>
        </p:grpSpPr>
        <p:sp>
          <p:nvSpPr>
            <p:cNvPr id="352" name="Google Shape;352;p29"/>
            <p:cNvSpPr/>
            <p:nvPr/>
          </p:nvSpPr>
          <p:spPr>
            <a:xfrm>
              <a:off x="5029200" y="2376425"/>
              <a:ext cx="4000500" cy="1289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8317675" y="2458712"/>
              <a:ext cx="653400" cy="570900"/>
            </a:xfrm>
            <a:prstGeom prst="rect">
              <a:avLst/>
            </a:prstGeom>
            <a:solidFill>
              <a:srgbClr val="62A0D0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</a:rPr>
                <a:t>Spark NLP</a:t>
              </a:r>
              <a:endParaRPr b="1" sz="1000">
                <a:solidFill>
                  <a:schemeClr val="lt1"/>
                </a:solidFill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5151375" y="2467113"/>
              <a:ext cx="653400" cy="554100"/>
            </a:xfrm>
            <a:prstGeom prst="rect">
              <a:avLst/>
            </a:prstGeom>
            <a:solidFill>
              <a:srgbClr val="F1B396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Spark SQL</a:t>
              </a:r>
              <a:endParaRPr sz="1000"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5942950" y="2474700"/>
              <a:ext cx="653400" cy="554100"/>
            </a:xfrm>
            <a:prstGeom prst="rect">
              <a:avLst/>
            </a:prstGeom>
            <a:solidFill>
              <a:srgbClr val="F1B396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Spark Streaming</a:t>
              </a:r>
              <a:endParaRPr sz="900"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6734525" y="2474700"/>
              <a:ext cx="653400" cy="554100"/>
            </a:xfrm>
            <a:prstGeom prst="rect">
              <a:avLst/>
            </a:prstGeom>
            <a:solidFill>
              <a:srgbClr val="F1B396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Spark ML</a:t>
              </a:r>
              <a:endParaRPr sz="1000"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26088" y="2474688"/>
              <a:ext cx="653400" cy="554100"/>
            </a:xfrm>
            <a:prstGeom prst="rect">
              <a:avLst/>
            </a:prstGeom>
            <a:solidFill>
              <a:srgbClr val="F1B396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Spark GraphX</a:t>
              </a:r>
              <a:endParaRPr sz="1000"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5151375" y="3111900"/>
              <a:ext cx="3819600" cy="405000"/>
            </a:xfrm>
            <a:prstGeom prst="rect">
              <a:avLst/>
            </a:prstGeom>
            <a:solidFill>
              <a:srgbClr val="F1814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Spark Core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sp>
        <p:nvSpPr>
          <p:cNvPr id="359" name="Google Shape;359;p29"/>
          <p:cNvSpPr/>
          <p:nvPr/>
        </p:nvSpPr>
        <p:spPr>
          <a:xfrm>
            <a:off x="8371500" y="2187475"/>
            <a:ext cx="655500" cy="5793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9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Apache Spark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744800" y="3582750"/>
            <a:ext cx="426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Spark Core APIs and libraries for data analysis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744800" y="2659350"/>
            <a:ext cx="4268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Compatible with YARN e HDFS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YARN allocates and monitors the resources needed for the application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Spark uses models and files stored on HDFS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29"/>
          <p:cNvPicPr preferRelativeResize="0"/>
          <p:nvPr/>
        </p:nvPicPr>
        <p:blipFill rotWithShape="1">
          <a:blip r:embed="rId4">
            <a:alphaModFix/>
          </a:blip>
          <a:srcRect b="46960" l="0" r="0" t="0"/>
          <a:stretch/>
        </p:blipFill>
        <p:spPr>
          <a:xfrm>
            <a:off x="7020999" y="216724"/>
            <a:ext cx="1770750" cy="7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9"/>
          <p:cNvSpPr txBox="1"/>
          <p:nvPr/>
        </p:nvSpPr>
        <p:spPr>
          <a:xfrm>
            <a:off x="744800" y="1366638"/>
            <a:ext cx="44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Open source distributed computing engine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7784700" y="4975225"/>
            <a:ext cx="135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Documentazione Spark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qui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744800" y="2105250"/>
            <a:ext cx="444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Inherits MapReduce’s Master-Slave architecture and solves problems in the latter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744800" y="1735950"/>
            <a:ext cx="45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Used as an alternative to MapReduce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Virtual office meeting by Slidesgo">
  <a:themeElements>
    <a:clrScheme name="Simple Light">
      <a:dk1>
        <a:srgbClr val="313445"/>
      </a:dk1>
      <a:lt1>
        <a:srgbClr val="FFFFFF"/>
      </a:lt1>
      <a:dk2>
        <a:srgbClr val="545E66"/>
      </a:dk2>
      <a:lt2>
        <a:srgbClr val="F0F3F4"/>
      </a:lt2>
      <a:accent1>
        <a:srgbClr val="623A6C"/>
      </a:accent1>
      <a:accent2>
        <a:srgbClr val="545E66"/>
      </a:accent2>
      <a:accent3>
        <a:srgbClr val="879EAF"/>
      </a:accent3>
      <a:accent4>
        <a:srgbClr val="E79C82"/>
      </a:accent4>
      <a:accent5>
        <a:srgbClr val="E06F85"/>
      </a:accent5>
      <a:accent6>
        <a:srgbClr val="B04C7A"/>
      </a:accent6>
      <a:hlink>
        <a:srgbClr val="545E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